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Bold" charset="1" panose="00000800000000000000"/>
      <p:regular r:id="rId23"/>
    </p:embeddedFont>
    <p:embeddedFont>
      <p:font typeface="Poppins" charset="1" panose="00000500000000000000"/>
      <p:regular r:id="rId24"/>
    </p:embeddedFont>
    <p:embeddedFont>
      <p:font typeface="Roboto Mono Bold" charset="1" panose="00000000000000000000"/>
      <p:regular r:id="rId25"/>
    </p:embeddedFont>
    <p:embeddedFont>
      <p:font typeface="Arial" charset="1" panose="020B0502020202020204"/>
      <p:regular r:id="rId26"/>
    </p:embeddedFont>
    <p:embeddedFont>
      <p:font typeface="Mokoto" charset="1" panose="00000000000000000000"/>
      <p:regular r:id="rId27"/>
    </p:embeddedFont>
    <p:embeddedFont>
      <p:font typeface="Poppins Semi-Bold" charset="1" panose="00000700000000000000"/>
      <p:regular r:id="rId28"/>
    </p:embeddedFont>
    <p:embeddedFont>
      <p:font typeface="Poppins Medium" charset="1" panose="00000600000000000000"/>
      <p:regular r:id="rId29"/>
    </p:embeddedFont>
    <p:embeddedFont>
      <p:font typeface="Montserrat Bold" charset="1" panose="00000800000000000000"/>
      <p:regular r:id="rId30"/>
    </p:embeddedFont>
    <p:embeddedFont>
      <p:font typeface="Montserrat" charset="1" panose="00000500000000000000"/>
      <p:regular r:id="rId31"/>
    </p:embeddedFont>
    <p:embeddedFont>
      <p:font typeface="Montserrat Italics" charset="1" panose="00000500000000000000"/>
      <p:regular r:id="rId32"/>
    </p:embeddedFont>
    <p:embeddedFont>
      <p:font typeface="Canva Sans Bold" charset="1" panose="020B0803030501040103"/>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aAwgwjI4.mp4" Type="http://schemas.openxmlformats.org/officeDocument/2006/relationships/video"/><Relationship Id="rId4" Target="../media/VAGaAwgwjI4.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aA20RGyQ.mp4" Type="http://schemas.openxmlformats.org/officeDocument/2006/relationships/video"/><Relationship Id="rId4" Target="../media/VAGaA20RGyQ.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VAGaAxX8bao.mp4" Type="http://schemas.openxmlformats.org/officeDocument/2006/relationships/video"/><Relationship Id="rId4" Target="../media/VAGaAxX8bao.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sp>
        <p:nvSpPr>
          <p:cNvPr name="Freeform 3" id="3"/>
          <p:cNvSpPr/>
          <p:nvPr/>
        </p:nvSpPr>
        <p:spPr>
          <a:xfrm flipH="false" flipV="false" rot="0">
            <a:off x="7459019" y="0"/>
            <a:ext cx="3369959" cy="1824679"/>
          </a:xfrm>
          <a:custGeom>
            <a:avLst/>
            <a:gdLst/>
            <a:ahLst/>
            <a:cxnLst/>
            <a:rect r="r" b="b" t="t" l="l"/>
            <a:pathLst>
              <a:path h="1824679" w="3369959">
                <a:moveTo>
                  <a:pt x="0" y="0"/>
                </a:moveTo>
                <a:lnTo>
                  <a:pt x="3369960" y="0"/>
                </a:lnTo>
                <a:lnTo>
                  <a:pt x="3369960" y="1824679"/>
                </a:lnTo>
                <a:lnTo>
                  <a:pt x="0" y="1824679"/>
                </a:lnTo>
                <a:lnTo>
                  <a:pt x="0" y="0"/>
                </a:lnTo>
                <a:close/>
              </a:path>
            </a:pathLst>
          </a:custGeom>
          <a:blipFill>
            <a:blip r:embed="rId3"/>
            <a:stretch>
              <a:fillRect l="0" t="-104" r="0" b="-104"/>
            </a:stretch>
          </a:blipFill>
        </p:spPr>
      </p:sp>
      <p:sp>
        <p:nvSpPr>
          <p:cNvPr name="Freeform 4" id="4"/>
          <p:cNvSpPr/>
          <p:nvPr/>
        </p:nvSpPr>
        <p:spPr>
          <a:xfrm flipH="false" flipV="false" rot="0">
            <a:off x="186777" y="168148"/>
            <a:ext cx="3543298" cy="1200148"/>
          </a:xfrm>
          <a:custGeom>
            <a:avLst/>
            <a:gdLst/>
            <a:ahLst/>
            <a:cxnLst/>
            <a:rect r="r" b="b" t="t" l="l"/>
            <a:pathLst>
              <a:path h="1200148" w="3543298">
                <a:moveTo>
                  <a:pt x="0" y="0"/>
                </a:moveTo>
                <a:lnTo>
                  <a:pt x="3543298" y="0"/>
                </a:lnTo>
                <a:lnTo>
                  <a:pt x="3543298" y="1200148"/>
                </a:lnTo>
                <a:lnTo>
                  <a:pt x="0" y="1200148"/>
                </a:lnTo>
                <a:lnTo>
                  <a:pt x="0" y="0"/>
                </a:lnTo>
                <a:close/>
              </a:path>
            </a:pathLst>
          </a:custGeom>
          <a:blipFill>
            <a:blip r:embed="rId4"/>
            <a:stretch>
              <a:fillRect l="0" t="-158" r="0" b="-158"/>
            </a:stretch>
          </a:blipFill>
        </p:spPr>
      </p:sp>
      <p:sp>
        <p:nvSpPr>
          <p:cNvPr name="Freeform 5" id="5"/>
          <p:cNvSpPr/>
          <p:nvPr/>
        </p:nvSpPr>
        <p:spPr>
          <a:xfrm flipH="false" flipV="false" rot="0">
            <a:off x="17003699" y="168148"/>
            <a:ext cx="991867" cy="1070865"/>
          </a:xfrm>
          <a:custGeom>
            <a:avLst/>
            <a:gdLst/>
            <a:ahLst/>
            <a:cxnLst/>
            <a:rect r="r" b="b" t="t" l="l"/>
            <a:pathLst>
              <a:path h="1070865" w="991867">
                <a:moveTo>
                  <a:pt x="0" y="0"/>
                </a:moveTo>
                <a:lnTo>
                  <a:pt x="991867" y="0"/>
                </a:lnTo>
                <a:lnTo>
                  <a:pt x="991867" y="1070865"/>
                </a:lnTo>
                <a:lnTo>
                  <a:pt x="0" y="1070865"/>
                </a:lnTo>
                <a:lnTo>
                  <a:pt x="0" y="0"/>
                </a:lnTo>
                <a:close/>
              </a:path>
            </a:pathLst>
          </a:custGeom>
          <a:blipFill>
            <a:blip r:embed="rId5"/>
            <a:stretch>
              <a:fillRect l="0" t="0" r="0" b="0"/>
            </a:stretch>
          </a:blipFill>
        </p:spPr>
      </p:sp>
      <p:sp>
        <p:nvSpPr>
          <p:cNvPr name="TextBox 6" id="6"/>
          <p:cNvSpPr txBox="true"/>
          <p:nvPr/>
        </p:nvSpPr>
        <p:spPr>
          <a:xfrm rot="0">
            <a:off x="3754536" y="2434668"/>
            <a:ext cx="10778929" cy="1924050"/>
          </a:xfrm>
          <a:prstGeom prst="rect">
            <a:avLst/>
          </a:prstGeom>
        </p:spPr>
        <p:txBody>
          <a:bodyPr anchor="t" rtlCol="false" tIns="0" lIns="0" bIns="0" rIns="0">
            <a:spAutoFit/>
          </a:bodyPr>
          <a:lstStyle/>
          <a:p>
            <a:pPr algn="l">
              <a:lnSpc>
                <a:spcPts val="14280"/>
              </a:lnSpc>
            </a:pPr>
            <a:r>
              <a:rPr lang="en-US" b="true" sz="11900" spc="-19">
                <a:solidFill>
                  <a:srgbClr val="F6F5F6"/>
                </a:solidFill>
                <a:latin typeface="Poppins Bold"/>
                <a:ea typeface="Poppins Bold"/>
                <a:cs typeface="Poppins Bold"/>
                <a:sym typeface="Poppins Bold"/>
              </a:rPr>
              <a:t>wHACK</a:t>
            </a:r>
            <a:r>
              <a:rPr lang="en-US" b="true" sz="11900" spc="-19">
                <a:solidFill>
                  <a:srgbClr val="F6F5F6"/>
                </a:solidFill>
                <a:latin typeface="Poppins Bold"/>
                <a:ea typeface="Poppins Bold"/>
                <a:cs typeface="Poppins Bold"/>
                <a:sym typeface="Poppins Bold"/>
              </a:rPr>
              <a:t>iest'24</a:t>
            </a:r>
          </a:p>
        </p:txBody>
      </p:sp>
      <p:sp>
        <p:nvSpPr>
          <p:cNvPr name="Freeform 7" id="7"/>
          <p:cNvSpPr/>
          <p:nvPr/>
        </p:nvSpPr>
        <p:spPr>
          <a:xfrm flipH="false" flipV="true" rot="0">
            <a:off x="2955614" y="3784362"/>
            <a:ext cx="2571106" cy="420727"/>
          </a:xfrm>
          <a:custGeom>
            <a:avLst/>
            <a:gdLst/>
            <a:ahLst/>
            <a:cxnLst/>
            <a:rect r="r" b="b" t="t" l="l"/>
            <a:pathLst>
              <a:path h="420727" w="2571106">
                <a:moveTo>
                  <a:pt x="0" y="420726"/>
                </a:moveTo>
                <a:lnTo>
                  <a:pt x="2571106" y="420726"/>
                </a:lnTo>
                <a:lnTo>
                  <a:pt x="2571106" y="0"/>
                </a:lnTo>
                <a:lnTo>
                  <a:pt x="0" y="0"/>
                </a:lnTo>
                <a:lnTo>
                  <a:pt x="0" y="42072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10800000">
            <a:off x="12862490" y="2687285"/>
            <a:ext cx="2505450" cy="409983"/>
          </a:xfrm>
          <a:custGeom>
            <a:avLst/>
            <a:gdLst/>
            <a:ahLst/>
            <a:cxnLst/>
            <a:rect r="r" b="b" t="t" l="l"/>
            <a:pathLst>
              <a:path h="409983" w="2505450">
                <a:moveTo>
                  <a:pt x="0" y="409983"/>
                </a:moveTo>
                <a:lnTo>
                  <a:pt x="2505451" y="409983"/>
                </a:lnTo>
                <a:lnTo>
                  <a:pt x="2505451" y="0"/>
                </a:lnTo>
                <a:lnTo>
                  <a:pt x="0" y="0"/>
                </a:lnTo>
                <a:lnTo>
                  <a:pt x="0" y="409983"/>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89252" y="9649783"/>
            <a:ext cx="19066504" cy="637217"/>
            <a:chOff x="0" y="0"/>
            <a:chExt cx="5021631" cy="167827"/>
          </a:xfrm>
        </p:grpSpPr>
        <p:sp>
          <p:nvSpPr>
            <p:cNvPr name="Freeform 10" id="10"/>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284301" y="4758768"/>
            <a:ext cx="15719398" cy="3430395"/>
          </a:xfrm>
          <a:prstGeom prst="rect">
            <a:avLst/>
          </a:prstGeom>
        </p:spPr>
        <p:txBody>
          <a:bodyPr anchor="t" rtlCol="false" tIns="0" lIns="0" bIns="0" rIns="0">
            <a:spAutoFit/>
          </a:bodyPr>
          <a:lstStyle/>
          <a:p>
            <a:pPr algn="ctr">
              <a:lnSpc>
                <a:spcPts val="6959"/>
              </a:lnSpc>
            </a:pPr>
            <a:r>
              <a:rPr lang="en-US" sz="5800" spc="-295">
                <a:solidFill>
                  <a:srgbClr val="F6F5F6"/>
                </a:solidFill>
                <a:latin typeface="Poppins"/>
                <a:ea typeface="Poppins"/>
                <a:cs typeface="Poppins"/>
                <a:sym typeface="Poppins"/>
              </a:rPr>
              <a:t>&lt;Urban Development&gt;</a:t>
            </a:r>
          </a:p>
          <a:p>
            <a:pPr algn="ctr">
              <a:lnSpc>
                <a:spcPts val="6959"/>
              </a:lnSpc>
            </a:pPr>
            <a:r>
              <a:rPr lang="en-US" sz="5800" spc="-300">
                <a:solidFill>
                  <a:srgbClr val="F6F5F6"/>
                </a:solidFill>
                <a:latin typeface="Poppins"/>
                <a:ea typeface="Poppins"/>
                <a:cs typeface="Poppins"/>
                <a:sym typeface="Poppins"/>
              </a:rPr>
              <a:t>&lt;Connectify</a:t>
            </a:r>
            <a:r>
              <a:rPr lang="en-US" sz="5800" spc="-300">
                <a:solidFill>
                  <a:srgbClr val="F6F5F6"/>
                </a:solidFill>
                <a:latin typeface="Poppins"/>
                <a:ea typeface="Poppins"/>
                <a:cs typeface="Poppins"/>
                <a:sym typeface="Poppins"/>
              </a:rPr>
              <a:t>&gt;</a:t>
            </a:r>
          </a:p>
          <a:p>
            <a:pPr algn="ctr">
              <a:lnSpc>
                <a:spcPts val="6324"/>
              </a:lnSpc>
            </a:pPr>
            <a:r>
              <a:rPr lang="en-US" sz="5100" spc="-15">
                <a:solidFill>
                  <a:srgbClr val="FFFFFF"/>
                </a:solidFill>
                <a:latin typeface="Poppins"/>
                <a:ea typeface="Poppins"/>
                <a:cs typeface="Poppins"/>
                <a:sym typeface="Poppins"/>
              </a:rPr>
              <a:t>Code Catalysts</a:t>
            </a:r>
          </a:p>
          <a:p>
            <a:pPr algn="l">
              <a:lnSpc>
                <a:spcPts val="8618"/>
              </a:lnSpc>
            </a:pPr>
          </a:p>
        </p:txBody>
      </p:sp>
      <p:sp>
        <p:nvSpPr>
          <p:cNvPr name="TextBox 13" id="13"/>
          <p:cNvSpPr txBox="true"/>
          <p:nvPr/>
        </p:nvSpPr>
        <p:spPr>
          <a:xfrm rot="0">
            <a:off x="6589060" y="1777054"/>
            <a:ext cx="5109878" cy="315717"/>
          </a:xfrm>
          <a:prstGeom prst="rect">
            <a:avLst/>
          </a:prstGeom>
        </p:spPr>
        <p:txBody>
          <a:bodyPr anchor="t" rtlCol="false" tIns="0" lIns="0" bIns="0" rIns="0">
            <a:spAutoFit/>
          </a:bodyPr>
          <a:lstStyle/>
          <a:p>
            <a:pPr algn="ctr">
              <a:lnSpc>
                <a:spcPts val="2548"/>
              </a:lnSpc>
            </a:pPr>
            <a:r>
              <a:rPr lang="en-US" sz="1820" b="true">
                <a:solidFill>
                  <a:srgbClr val="F6F5F6"/>
                </a:solidFill>
                <a:latin typeface="Poppins Bold"/>
                <a:ea typeface="Poppins Bold"/>
                <a:cs typeface="Poppins Bold"/>
                <a:sym typeface="Poppins Bold"/>
              </a:rPr>
              <a:t>In association with Dept of CSE</a:t>
            </a:r>
          </a:p>
        </p:txBody>
      </p:sp>
      <p:sp>
        <p:nvSpPr>
          <p:cNvPr name="TextBox 14" id="14"/>
          <p:cNvSpPr txBox="true"/>
          <p:nvPr/>
        </p:nvSpPr>
        <p:spPr>
          <a:xfrm rot="0">
            <a:off x="6052263" y="9787416"/>
            <a:ext cx="6183472" cy="36195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6F5F6"/>
                </a:solidFill>
                <a:latin typeface="Roboto Mono Bold"/>
                <a:ea typeface="Roboto Mono Bold"/>
                <a:cs typeface="Roboto Mono Bold"/>
                <a:sym typeface="Roboto Mono Bold"/>
              </a:rPr>
              <a:t>wHACKiest &lt;/2024&gt; Idea Submission</a:t>
            </a:r>
          </a:p>
        </p:txBody>
      </p:sp>
      <p:sp>
        <p:nvSpPr>
          <p:cNvPr name="TextBox 15" id="15"/>
          <p:cNvSpPr txBox="true"/>
          <p:nvPr/>
        </p:nvSpPr>
        <p:spPr>
          <a:xfrm rot="0">
            <a:off x="0" y="7721998"/>
            <a:ext cx="18288000" cy="1200150"/>
          </a:xfrm>
          <a:prstGeom prst="rect">
            <a:avLst/>
          </a:prstGeom>
        </p:spPr>
        <p:txBody>
          <a:bodyPr anchor="t" rtlCol="false" tIns="0" lIns="0" bIns="0" rIns="0">
            <a:spAutoFit/>
          </a:bodyPr>
          <a:lstStyle/>
          <a:p>
            <a:pPr algn="ctr">
              <a:lnSpc>
                <a:spcPts val="4440"/>
              </a:lnSpc>
            </a:pPr>
            <a:r>
              <a:rPr lang="en-US" sz="3700" spc="-185">
                <a:solidFill>
                  <a:srgbClr val="F6F5F6"/>
                </a:solidFill>
                <a:latin typeface="Arial"/>
                <a:ea typeface="Arial"/>
                <a:cs typeface="Arial"/>
                <a:sym typeface="Arial"/>
              </a:rPr>
              <a:t>Anirudh Agarwal (1MS24EI022-T)            Jeevika N (1MS24CS186-T)</a:t>
            </a:r>
          </a:p>
          <a:p>
            <a:pPr algn="ctr">
              <a:lnSpc>
                <a:spcPts val="4440"/>
              </a:lnSpc>
              <a:spcBef>
                <a:spcPct val="0"/>
              </a:spcBef>
            </a:pPr>
            <a:r>
              <a:rPr lang="en-US" sz="3700" spc="-185">
                <a:solidFill>
                  <a:srgbClr val="F6F5F6"/>
                </a:solidFill>
                <a:latin typeface="Arial"/>
                <a:ea typeface="Arial"/>
                <a:cs typeface="Arial"/>
                <a:sym typeface="Arial"/>
              </a:rPr>
              <a:t>Sai Deepak Akuthota(1MS24CS117-T)            Anusha Agarwal(1MS24CS095-T)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Freeform 7" id="7"/>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10" id="10"/>
          <p:cNvSpPr/>
          <p:nvPr/>
        </p:nvSpPr>
        <p:spPr>
          <a:xfrm>
            <a:off x="-809003" y="2206348"/>
            <a:ext cx="16560288" cy="0"/>
          </a:xfrm>
          <a:prstGeom prst="line">
            <a:avLst/>
          </a:prstGeom>
          <a:ln cap="flat" w="28575">
            <a:solidFill>
              <a:srgbClr val="6CC7FC"/>
            </a:solidFill>
            <a:prstDash val="solid"/>
            <a:headEnd type="none" len="sm" w="sm"/>
            <a:tailEnd type="none" len="sm" w="sm"/>
          </a:ln>
        </p:spPr>
      </p:sp>
      <p:grpSp>
        <p:nvGrpSpPr>
          <p:cNvPr name="Group 11" id="11"/>
          <p:cNvGrpSpPr/>
          <p:nvPr/>
        </p:nvGrpSpPr>
        <p:grpSpPr>
          <a:xfrm rot="0">
            <a:off x="12414880" y="2845930"/>
            <a:ext cx="3695746" cy="1342279"/>
            <a:chOff x="0" y="0"/>
            <a:chExt cx="7155182" cy="2598731"/>
          </a:xfrm>
        </p:grpSpPr>
        <p:sp>
          <p:nvSpPr>
            <p:cNvPr name="Freeform 12" id="12"/>
            <p:cNvSpPr/>
            <p:nvPr/>
          </p:nvSpPr>
          <p:spPr>
            <a:xfrm flipH="false" flipV="false" rot="0">
              <a:off x="0" y="0"/>
              <a:ext cx="7155142" cy="2598669"/>
            </a:xfrm>
            <a:custGeom>
              <a:avLst/>
              <a:gdLst/>
              <a:ahLst/>
              <a:cxnLst/>
              <a:rect r="r" b="b" t="t" l="l"/>
              <a:pathLst>
                <a:path h="2598669" w="7155142">
                  <a:moveTo>
                    <a:pt x="5883677" y="0"/>
                  </a:moveTo>
                  <a:cubicBezTo>
                    <a:pt x="0" y="0"/>
                    <a:pt x="0" y="0"/>
                    <a:pt x="0" y="0"/>
                  </a:cubicBezTo>
                  <a:cubicBezTo>
                    <a:pt x="0" y="2598669"/>
                    <a:pt x="0" y="2598669"/>
                    <a:pt x="0" y="2598669"/>
                  </a:cubicBezTo>
                  <a:cubicBezTo>
                    <a:pt x="5883677" y="2598669"/>
                    <a:pt x="5883677" y="2598669"/>
                    <a:pt x="5883677" y="2598669"/>
                  </a:cubicBezTo>
                  <a:cubicBezTo>
                    <a:pt x="6583998" y="2598669"/>
                    <a:pt x="7155142" y="2015080"/>
                    <a:pt x="7155142" y="1299220"/>
                  </a:cubicBezTo>
                  <a:cubicBezTo>
                    <a:pt x="7155142" y="583361"/>
                    <a:pt x="6583997" y="0"/>
                    <a:pt x="5883677" y="0"/>
                  </a:cubicBezTo>
                  <a:close/>
                </a:path>
              </a:pathLst>
            </a:custGeom>
            <a:solidFill>
              <a:srgbClr val="F2F2F2"/>
            </a:solidFill>
          </p:spPr>
        </p:sp>
      </p:grpSp>
      <p:grpSp>
        <p:nvGrpSpPr>
          <p:cNvPr name="Group 13" id="13"/>
          <p:cNvGrpSpPr/>
          <p:nvPr/>
        </p:nvGrpSpPr>
        <p:grpSpPr>
          <a:xfrm rot="0">
            <a:off x="11678504" y="2845930"/>
            <a:ext cx="1343220" cy="1342279"/>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4565A7"/>
            </a:solidFill>
          </p:spPr>
        </p:sp>
      </p:grpSp>
      <p:grpSp>
        <p:nvGrpSpPr>
          <p:cNvPr name="Group 15" id="15"/>
          <p:cNvGrpSpPr/>
          <p:nvPr/>
        </p:nvGrpSpPr>
        <p:grpSpPr>
          <a:xfrm rot="0">
            <a:off x="1765076" y="2822540"/>
            <a:ext cx="3835579" cy="1437423"/>
            <a:chOff x="0" y="0"/>
            <a:chExt cx="6934380" cy="2598731"/>
          </a:xfrm>
        </p:grpSpPr>
        <p:sp>
          <p:nvSpPr>
            <p:cNvPr name="Freeform 16" id="16"/>
            <p:cNvSpPr/>
            <p:nvPr/>
          </p:nvSpPr>
          <p:spPr>
            <a:xfrm flipH="false" flipV="false" rot="0">
              <a:off x="0" y="0"/>
              <a:ext cx="6934340" cy="2598669"/>
            </a:xfrm>
            <a:custGeom>
              <a:avLst/>
              <a:gdLst/>
              <a:ahLst/>
              <a:cxnLst/>
              <a:rect r="r" b="b" t="t" l="l"/>
              <a:pathLst>
                <a:path h="2598669" w="6934340">
                  <a:moveTo>
                    <a:pt x="5702112" y="0"/>
                  </a:moveTo>
                  <a:cubicBezTo>
                    <a:pt x="0" y="0"/>
                    <a:pt x="0" y="0"/>
                    <a:pt x="0" y="0"/>
                  </a:cubicBezTo>
                  <a:cubicBezTo>
                    <a:pt x="0" y="2598669"/>
                    <a:pt x="0" y="2598669"/>
                    <a:pt x="0" y="2598669"/>
                  </a:cubicBezTo>
                  <a:cubicBezTo>
                    <a:pt x="5702112" y="2598669"/>
                    <a:pt x="5702112" y="2598669"/>
                    <a:pt x="5702112" y="2598669"/>
                  </a:cubicBezTo>
                  <a:cubicBezTo>
                    <a:pt x="6380822" y="2598669"/>
                    <a:pt x="6934340" y="2015080"/>
                    <a:pt x="6934340" y="1299220"/>
                  </a:cubicBezTo>
                  <a:cubicBezTo>
                    <a:pt x="6934340" y="583361"/>
                    <a:pt x="6380821" y="0"/>
                    <a:pt x="5702112" y="0"/>
                  </a:cubicBezTo>
                  <a:close/>
                </a:path>
              </a:pathLst>
            </a:custGeom>
            <a:solidFill>
              <a:srgbClr val="F2F2F2"/>
            </a:solidFill>
          </p:spPr>
        </p:sp>
      </p:grpSp>
      <p:grpSp>
        <p:nvGrpSpPr>
          <p:cNvPr name="Group 17" id="17"/>
          <p:cNvGrpSpPr/>
          <p:nvPr/>
        </p:nvGrpSpPr>
        <p:grpSpPr>
          <a:xfrm rot="0">
            <a:off x="1028700" y="2917684"/>
            <a:ext cx="1343220" cy="1342279"/>
            <a:chOff x="0" y="0"/>
            <a:chExt cx="2056320" cy="2054880"/>
          </a:xfrm>
        </p:grpSpPr>
        <p:sp>
          <p:nvSpPr>
            <p:cNvPr name="Freeform 18" id="1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4B61C2"/>
            </a:solidFill>
          </p:spPr>
        </p:sp>
      </p:grpSp>
      <p:grpSp>
        <p:nvGrpSpPr>
          <p:cNvPr name="Group 19" id="19"/>
          <p:cNvGrpSpPr/>
          <p:nvPr/>
        </p:nvGrpSpPr>
        <p:grpSpPr>
          <a:xfrm rot="0">
            <a:off x="7108933" y="2898729"/>
            <a:ext cx="3799063" cy="1342279"/>
            <a:chOff x="0" y="0"/>
            <a:chExt cx="7355210" cy="2598731"/>
          </a:xfrm>
        </p:grpSpPr>
        <p:sp>
          <p:nvSpPr>
            <p:cNvPr name="Freeform 20" id="20"/>
            <p:cNvSpPr/>
            <p:nvPr/>
          </p:nvSpPr>
          <p:spPr>
            <a:xfrm flipH="false" flipV="false" rot="0">
              <a:off x="0" y="0"/>
              <a:ext cx="7355168" cy="2598669"/>
            </a:xfrm>
            <a:custGeom>
              <a:avLst/>
              <a:gdLst/>
              <a:ahLst/>
              <a:cxnLst/>
              <a:rect r="r" b="b" t="t" l="l"/>
              <a:pathLst>
                <a:path h="2598669" w="7355168">
                  <a:moveTo>
                    <a:pt x="6048159" y="0"/>
                  </a:moveTo>
                  <a:cubicBezTo>
                    <a:pt x="0" y="0"/>
                    <a:pt x="0" y="0"/>
                    <a:pt x="0" y="0"/>
                  </a:cubicBezTo>
                  <a:cubicBezTo>
                    <a:pt x="0" y="2598669"/>
                    <a:pt x="0" y="2598669"/>
                    <a:pt x="0" y="2598669"/>
                  </a:cubicBezTo>
                  <a:cubicBezTo>
                    <a:pt x="6048159" y="2598669"/>
                    <a:pt x="6048159" y="2598669"/>
                    <a:pt x="6048159" y="2598669"/>
                  </a:cubicBezTo>
                  <a:cubicBezTo>
                    <a:pt x="6768058" y="2598669"/>
                    <a:pt x="7355168" y="2015080"/>
                    <a:pt x="7355168" y="1299220"/>
                  </a:cubicBezTo>
                  <a:cubicBezTo>
                    <a:pt x="7355168" y="583361"/>
                    <a:pt x="6768057" y="0"/>
                    <a:pt x="6048159" y="0"/>
                  </a:cubicBezTo>
                  <a:close/>
                </a:path>
              </a:pathLst>
            </a:custGeom>
            <a:solidFill>
              <a:srgbClr val="F2F2F2"/>
            </a:solidFill>
          </p:spPr>
        </p:sp>
      </p:grpSp>
      <p:grpSp>
        <p:nvGrpSpPr>
          <p:cNvPr name="Group 21" id="21"/>
          <p:cNvGrpSpPr/>
          <p:nvPr/>
        </p:nvGrpSpPr>
        <p:grpSpPr>
          <a:xfrm rot="0">
            <a:off x="6372557" y="2898729"/>
            <a:ext cx="1343220" cy="1342279"/>
            <a:chOff x="0" y="0"/>
            <a:chExt cx="2056320" cy="2054880"/>
          </a:xfrm>
        </p:grpSpPr>
        <p:sp>
          <p:nvSpPr>
            <p:cNvPr name="Freeform 22" id="22"/>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4B61C2"/>
            </a:solidFill>
          </p:spPr>
        </p:sp>
      </p:grpSp>
      <p:sp>
        <p:nvSpPr>
          <p:cNvPr name="Freeform 23" id="23"/>
          <p:cNvSpPr/>
          <p:nvPr/>
        </p:nvSpPr>
        <p:spPr>
          <a:xfrm flipH="false" flipV="false" rot="0">
            <a:off x="1043895" y="3019184"/>
            <a:ext cx="1328024" cy="948934"/>
          </a:xfrm>
          <a:custGeom>
            <a:avLst/>
            <a:gdLst/>
            <a:ahLst/>
            <a:cxnLst/>
            <a:rect r="r" b="b" t="t" l="l"/>
            <a:pathLst>
              <a:path h="948934" w="1328024">
                <a:moveTo>
                  <a:pt x="0" y="0"/>
                </a:moveTo>
                <a:lnTo>
                  <a:pt x="1328025" y="0"/>
                </a:lnTo>
                <a:lnTo>
                  <a:pt x="1328025" y="948934"/>
                </a:lnTo>
                <a:lnTo>
                  <a:pt x="0" y="9489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553629" y="3086100"/>
            <a:ext cx="981076" cy="981076"/>
          </a:xfrm>
          <a:custGeom>
            <a:avLst/>
            <a:gdLst/>
            <a:ahLst/>
            <a:cxnLst/>
            <a:rect r="r" b="b" t="t" l="l"/>
            <a:pathLst>
              <a:path h="981076" w="981076">
                <a:moveTo>
                  <a:pt x="0" y="0"/>
                </a:moveTo>
                <a:lnTo>
                  <a:pt x="981076" y="0"/>
                </a:lnTo>
                <a:lnTo>
                  <a:pt x="981076" y="981076"/>
                </a:lnTo>
                <a:lnTo>
                  <a:pt x="0" y="9810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1736083" y="3253841"/>
            <a:ext cx="1228062" cy="632055"/>
          </a:xfrm>
          <a:custGeom>
            <a:avLst/>
            <a:gdLst/>
            <a:ahLst/>
            <a:cxnLst/>
            <a:rect r="r" b="b" t="t" l="l"/>
            <a:pathLst>
              <a:path h="632055" w="1228062">
                <a:moveTo>
                  <a:pt x="0" y="0"/>
                </a:moveTo>
                <a:lnTo>
                  <a:pt x="1228062" y="0"/>
                </a:lnTo>
                <a:lnTo>
                  <a:pt x="1228062" y="632055"/>
                </a:lnTo>
                <a:lnTo>
                  <a:pt x="0" y="632055"/>
                </a:lnTo>
                <a:lnTo>
                  <a:pt x="0" y="0"/>
                </a:lnTo>
                <a:close/>
              </a:path>
            </a:pathLst>
          </a:custGeom>
          <a:blipFill>
            <a:blip r:embed="rId12"/>
            <a:stretch>
              <a:fillRect l="0" t="0" r="-9215" b="0"/>
            </a:stretch>
          </a:blipFill>
        </p:spPr>
      </p:sp>
      <p:sp>
        <p:nvSpPr>
          <p:cNvPr name="TextBox 26" id="26"/>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6F5F6"/>
                </a:solidFill>
                <a:latin typeface="Mokoto"/>
                <a:ea typeface="Mokoto"/>
                <a:cs typeface="Mokoto"/>
                <a:sym typeface="Mokoto"/>
              </a:rPr>
              <a:t>Why this Idea?</a:t>
            </a:r>
          </a:p>
        </p:txBody>
      </p:sp>
      <p:sp>
        <p:nvSpPr>
          <p:cNvPr name="TextBox 27" id="27"/>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6F5F6"/>
                </a:solidFill>
                <a:latin typeface="Roboto Mono Bold"/>
                <a:ea typeface="Roboto Mono Bold"/>
                <a:cs typeface="Roboto Mono Bold"/>
                <a:sym typeface="Roboto Mono Bold"/>
              </a:rPr>
              <a:t>wHACKiest &lt;/2024&gt; Idea Submission</a:t>
            </a:r>
          </a:p>
        </p:txBody>
      </p:sp>
      <p:sp>
        <p:nvSpPr>
          <p:cNvPr name="TextBox 28" id="28"/>
          <p:cNvSpPr txBox="true"/>
          <p:nvPr/>
        </p:nvSpPr>
        <p:spPr>
          <a:xfrm rot="0">
            <a:off x="1028700" y="5766189"/>
            <a:ext cx="16230600" cy="2323011"/>
          </a:xfrm>
          <a:prstGeom prst="rect">
            <a:avLst/>
          </a:prstGeom>
        </p:spPr>
        <p:txBody>
          <a:bodyPr anchor="t" rtlCol="false" tIns="0" lIns="0" bIns="0" rIns="0">
            <a:spAutoFit/>
          </a:bodyPr>
          <a:lstStyle/>
          <a:p>
            <a:pPr algn="l">
              <a:lnSpc>
                <a:spcPts val="2685"/>
              </a:lnSpc>
            </a:pPr>
            <a:r>
              <a:rPr lang="en-US" sz="1917" b="true">
                <a:solidFill>
                  <a:srgbClr val="F6F5F6"/>
                </a:solidFill>
                <a:latin typeface="Canva Sans Bold"/>
                <a:ea typeface="Canva Sans Bold"/>
                <a:cs typeface="Canva Sans Bold"/>
                <a:sym typeface="Canva Sans Bold"/>
              </a:rPr>
              <a:t>While moving to a new place might be an experience you look forward to optimistically, one of the main matter which the people are worried are about being able to connect with others. In a new place, everyone is a stranger. In order to form new friendships, people have to connect with others that they have not yet met. This can be intimidating, as individuals may fear rejection or feel uncertain about how they will be perceived by others.</a:t>
            </a:r>
          </a:p>
          <a:p>
            <a:pPr algn="l">
              <a:lnSpc>
                <a:spcPts val="2685"/>
              </a:lnSpc>
            </a:pPr>
          </a:p>
          <a:p>
            <a:pPr algn="l">
              <a:lnSpc>
                <a:spcPts val="2685"/>
              </a:lnSpc>
            </a:pPr>
          </a:p>
          <a:p>
            <a:pPr algn="l">
              <a:lnSpc>
                <a:spcPts val="2685"/>
              </a:lnSpc>
              <a:spcBef>
                <a:spcPct val="0"/>
              </a:spcBef>
            </a:pPr>
          </a:p>
        </p:txBody>
      </p:sp>
      <p:sp>
        <p:nvSpPr>
          <p:cNvPr name="TextBox 29" id="29"/>
          <p:cNvSpPr txBox="true"/>
          <p:nvPr/>
        </p:nvSpPr>
        <p:spPr>
          <a:xfrm rot="0">
            <a:off x="1154705" y="4481402"/>
            <a:ext cx="16104595" cy="1322886"/>
          </a:xfrm>
          <a:prstGeom prst="rect">
            <a:avLst/>
          </a:prstGeom>
        </p:spPr>
        <p:txBody>
          <a:bodyPr anchor="t" rtlCol="false" tIns="0" lIns="0" bIns="0" rIns="0">
            <a:spAutoFit/>
          </a:bodyPr>
          <a:lstStyle/>
          <a:p>
            <a:pPr algn="l">
              <a:lnSpc>
                <a:spcPts val="2685"/>
              </a:lnSpc>
            </a:pPr>
            <a:r>
              <a:rPr lang="en-US" sz="1917">
                <a:solidFill>
                  <a:srgbClr val="F6F5F6"/>
                </a:solidFill>
                <a:latin typeface="Canva Sans"/>
                <a:ea typeface="Canva Sans"/>
                <a:cs typeface="Canva Sans"/>
                <a:sym typeface="Canva Sans"/>
              </a:rPr>
              <a:t>Academic Opportunities, Gaining broad perspective and cultural understanding, taking up new opportunities or just for the purpose of getting out of your comfort zone – these are some of the reasons why many people choose to move away from home. As per the Census 2011 data on migration, close to 45 crore people currently do not live in their place of birth.</a:t>
            </a:r>
          </a:p>
          <a:p>
            <a:pPr algn="l">
              <a:lnSpc>
                <a:spcPts val="2685"/>
              </a:lnSpc>
              <a:spcBef>
                <a:spcPct val="0"/>
              </a:spcBef>
            </a:pPr>
          </a:p>
        </p:txBody>
      </p:sp>
      <p:sp>
        <p:nvSpPr>
          <p:cNvPr name="TextBox 30" id="30"/>
          <p:cNvSpPr txBox="true"/>
          <p:nvPr/>
        </p:nvSpPr>
        <p:spPr>
          <a:xfrm rot="0">
            <a:off x="1028700" y="7312059"/>
            <a:ext cx="16230600" cy="1989582"/>
          </a:xfrm>
          <a:prstGeom prst="rect">
            <a:avLst/>
          </a:prstGeom>
        </p:spPr>
        <p:txBody>
          <a:bodyPr anchor="t" rtlCol="false" tIns="0" lIns="0" bIns="0" rIns="0">
            <a:spAutoFit/>
          </a:bodyPr>
          <a:lstStyle/>
          <a:p>
            <a:pPr algn="ctr">
              <a:lnSpc>
                <a:spcPts val="2688"/>
              </a:lnSpc>
            </a:pPr>
            <a:r>
              <a:rPr lang="en-US" sz="1920">
                <a:solidFill>
                  <a:srgbClr val="F6F5F6"/>
                </a:solidFill>
                <a:latin typeface="Canva Sans"/>
                <a:ea typeface="Canva Sans"/>
                <a:cs typeface="Canva Sans"/>
                <a:sym typeface="Canva Sans"/>
              </a:rPr>
              <a:t>Through social networks and messaging applications, it is possible to establish friendships with individuals who share common interests. This cultural diversity enriches one's experiences and perspective. Connecting with positive and supportive individuals can uplift our mood and combat feelings of loneliness and isolation. Interacting with people from diverse backgrounds exposes us to different viewpoints and experiences, broadening our horizons. It also helps us to develop and redefine our communication, listening and social.</a:t>
            </a:r>
          </a:p>
          <a:p>
            <a:pPr algn="ctr">
              <a:lnSpc>
                <a:spcPts val="2688"/>
              </a:lnSpc>
            </a:pPr>
            <a:r>
              <a:rPr lang="en-US" sz="1920">
                <a:solidFill>
                  <a:srgbClr val="F6F5F6"/>
                </a:solidFill>
                <a:latin typeface="Canva Sans"/>
                <a:ea typeface="Canva Sans"/>
                <a:cs typeface="Canva Sans"/>
                <a:sym typeface="Canva Sans"/>
              </a:rPr>
              <a:t> skills.</a:t>
            </a:r>
          </a:p>
          <a:p>
            <a:pPr algn="ctr">
              <a:lnSpc>
                <a:spcPts val="2688"/>
              </a:lnSpc>
              <a:spcBef>
                <a:spcPct val="0"/>
              </a:spcBef>
            </a:pPr>
          </a:p>
        </p:txBody>
      </p:sp>
      <p:sp>
        <p:nvSpPr>
          <p:cNvPr name="TextBox 31" id="31"/>
          <p:cNvSpPr txBox="true"/>
          <p:nvPr/>
        </p:nvSpPr>
        <p:spPr>
          <a:xfrm rot="0">
            <a:off x="2371920" y="2971559"/>
            <a:ext cx="2952887" cy="1189355"/>
          </a:xfrm>
          <a:prstGeom prst="rect">
            <a:avLst/>
          </a:prstGeom>
        </p:spPr>
        <p:txBody>
          <a:bodyPr anchor="t" rtlCol="false" tIns="0" lIns="0" bIns="0" rIns="0">
            <a:spAutoFit/>
          </a:bodyPr>
          <a:lstStyle/>
          <a:p>
            <a:pPr algn="ctr">
              <a:lnSpc>
                <a:spcPts val="3219"/>
              </a:lnSpc>
              <a:spcBef>
                <a:spcPct val="0"/>
              </a:spcBef>
            </a:pPr>
            <a:r>
              <a:rPr lang="en-US" b="true" sz="2299">
                <a:solidFill>
                  <a:srgbClr val="0F0E0C"/>
                </a:solidFill>
                <a:latin typeface="Canva Sans Bold"/>
                <a:ea typeface="Canva Sans Bold"/>
                <a:cs typeface="Canva Sans Bold"/>
                <a:sym typeface="Canva Sans Bold"/>
              </a:rPr>
              <a:t>Participate in events and activities in your area.</a:t>
            </a:r>
          </a:p>
        </p:txBody>
      </p:sp>
      <p:sp>
        <p:nvSpPr>
          <p:cNvPr name="TextBox 32" id="32"/>
          <p:cNvSpPr txBox="true"/>
          <p:nvPr/>
        </p:nvSpPr>
        <p:spPr>
          <a:xfrm rot="0">
            <a:off x="7715777" y="2909330"/>
            <a:ext cx="3127453" cy="1323340"/>
          </a:xfrm>
          <a:prstGeom prst="rect">
            <a:avLst/>
          </a:prstGeom>
        </p:spPr>
        <p:txBody>
          <a:bodyPr anchor="t" rtlCol="false" tIns="0" lIns="0" bIns="0" rIns="0">
            <a:spAutoFit/>
          </a:bodyPr>
          <a:lstStyle/>
          <a:p>
            <a:pPr algn="ctr">
              <a:lnSpc>
                <a:spcPts val="2659"/>
              </a:lnSpc>
              <a:spcBef>
                <a:spcPct val="0"/>
              </a:spcBef>
            </a:pPr>
            <a:r>
              <a:rPr lang="en-US" b="true" sz="1899">
                <a:solidFill>
                  <a:srgbClr val="0F0E0C"/>
                </a:solidFill>
                <a:latin typeface="Canva Sans Bold"/>
                <a:ea typeface="Canva Sans Bold"/>
                <a:cs typeface="Canva Sans Bold"/>
                <a:sym typeface="Canva Sans Bold"/>
              </a:rPr>
              <a:t>Use online tools to connect with others who have moved away from their hometowns.</a:t>
            </a:r>
          </a:p>
        </p:txBody>
      </p:sp>
      <p:sp>
        <p:nvSpPr>
          <p:cNvPr name="TextBox 33" id="33"/>
          <p:cNvSpPr txBox="true"/>
          <p:nvPr/>
        </p:nvSpPr>
        <p:spPr>
          <a:xfrm rot="0">
            <a:off x="13019736" y="3022601"/>
            <a:ext cx="2729562" cy="1044575"/>
          </a:xfrm>
          <a:prstGeom prst="rect">
            <a:avLst/>
          </a:prstGeom>
        </p:spPr>
        <p:txBody>
          <a:bodyPr anchor="t" rtlCol="false" tIns="0" lIns="0" bIns="0" rIns="0">
            <a:spAutoFit/>
          </a:bodyPr>
          <a:lstStyle/>
          <a:p>
            <a:pPr algn="ctr">
              <a:lnSpc>
                <a:spcPts val="2799"/>
              </a:lnSpc>
              <a:spcBef>
                <a:spcPct val="0"/>
              </a:spcBef>
            </a:pPr>
            <a:r>
              <a:rPr lang="en-US" b="true" sz="1999">
                <a:solidFill>
                  <a:srgbClr val="0F0E0C"/>
                </a:solidFill>
                <a:latin typeface="Canva Sans Bold"/>
                <a:ea typeface="Canva Sans Bold"/>
                <a:cs typeface="Canva Sans Bold"/>
                <a:sym typeface="Canva Sans Bold"/>
              </a:rPr>
              <a:t>Reach out to friends and family in the same area. </a:t>
            </a:r>
          </a:p>
        </p:txBody>
      </p:sp>
      <p:grpSp>
        <p:nvGrpSpPr>
          <p:cNvPr name="Group 34" id="34"/>
          <p:cNvGrpSpPr/>
          <p:nvPr/>
        </p:nvGrpSpPr>
        <p:grpSpPr>
          <a:xfrm rot="0">
            <a:off x="1028700" y="4411565"/>
            <a:ext cx="16230600" cy="1164745"/>
            <a:chOff x="0" y="0"/>
            <a:chExt cx="4697460" cy="337100"/>
          </a:xfrm>
        </p:grpSpPr>
        <p:sp>
          <p:nvSpPr>
            <p:cNvPr name="Freeform 35" id="35"/>
            <p:cNvSpPr/>
            <p:nvPr/>
          </p:nvSpPr>
          <p:spPr>
            <a:xfrm flipH="false" flipV="false" rot="0">
              <a:off x="0" y="0"/>
              <a:ext cx="4697460" cy="337100"/>
            </a:xfrm>
            <a:custGeom>
              <a:avLst/>
              <a:gdLst/>
              <a:ahLst/>
              <a:cxnLst/>
              <a:rect r="r" b="b" t="t" l="l"/>
              <a:pathLst>
                <a:path h="337100" w="4697460">
                  <a:moveTo>
                    <a:pt x="0" y="0"/>
                  </a:moveTo>
                  <a:lnTo>
                    <a:pt x="4697460" y="0"/>
                  </a:lnTo>
                  <a:lnTo>
                    <a:pt x="4697460" y="337100"/>
                  </a:lnTo>
                  <a:lnTo>
                    <a:pt x="0" y="337100"/>
                  </a:lnTo>
                  <a:close/>
                </a:path>
              </a:pathLst>
            </a:custGeom>
            <a:solidFill>
              <a:srgbClr val="000000">
                <a:alpha val="0"/>
              </a:srgbClr>
            </a:solidFill>
            <a:ln w="19050" cap="sq">
              <a:solidFill>
                <a:srgbClr val="6CC7FC"/>
              </a:solidFill>
              <a:prstDash val="lgDash"/>
              <a:miter/>
            </a:ln>
          </p:spPr>
        </p:sp>
        <p:sp>
          <p:nvSpPr>
            <p:cNvPr name="TextBox 36" id="36"/>
            <p:cNvSpPr txBox="true"/>
            <p:nvPr/>
          </p:nvSpPr>
          <p:spPr>
            <a:xfrm>
              <a:off x="0" y="-38100"/>
              <a:ext cx="4697460" cy="375200"/>
            </a:xfrm>
            <a:prstGeom prst="rect">
              <a:avLst/>
            </a:prstGeom>
          </p:spPr>
          <p:txBody>
            <a:bodyPr anchor="ctr" rtlCol="false" tIns="39927" lIns="39927" bIns="39927" rIns="39927"/>
            <a:lstStyle/>
            <a:p>
              <a:pPr algn="ctr">
                <a:lnSpc>
                  <a:spcPts val="2660"/>
                </a:lnSpc>
              </a:pPr>
            </a:p>
          </p:txBody>
        </p:sp>
      </p:grpSp>
      <p:grpSp>
        <p:nvGrpSpPr>
          <p:cNvPr name="Group 37" id="37"/>
          <p:cNvGrpSpPr/>
          <p:nvPr/>
        </p:nvGrpSpPr>
        <p:grpSpPr>
          <a:xfrm rot="0">
            <a:off x="768843" y="5728710"/>
            <a:ext cx="16230600" cy="1430950"/>
            <a:chOff x="0" y="0"/>
            <a:chExt cx="4697460" cy="414145"/>
          </a:xfrm>
        </p:grpSpPr>
        <p:sp>
          <p:nvSpPr>
            <p:cNvPr name="Freeform 38" id="38"/>
            <p:cNvSpPr/>
            <p:nvPr/>
          </p:nvSpPr>
          <p:spPr>
            <a:xfrm flipH="false" flipV="false" rot="0">
              <a:off x="0" y="0"/>
              <a:ext cx="4697460" cy="414145"/>
            </a:xfrm>
            <a:custGeom>
              <a:avLst/>
              <a:gdLst/>
              <a:ahLst/>
              <a:cxnLst/>
              <a:rect r="r" b="b" t="t" l="l"/>
              <a:pathLst>
                <a:path h="414145" w="4697460">
                  <a:moveTo>
                    <a:pt x="0" y="0"/>
                  </a:moveTo>
                  <a:lnTo>
                    <a:pt x="4697460" y="0"/>
                  </a:lnTo>
                  <a:lnTo>
                    <a:pt x="4697460" y="414145"/>
                  </a:lnTo>
                  <a:lnTo>
                    <a:pt x="0" y="414145"/>
                  </a:lnTo>
                  <a:close/>
                </a:path>
              </a:pathLst>
            </a:custGeom>
            <a:solidFill>
              <a:srgbClr val="000000">
                <a:alpha val="0"/>
              </a:srgbClr>
            </a:solidFill>
            <a:ln w="19050" cap="sq">
              <a:solidFill>
                <a:srgbClr val="6CC7FC"/>
              </a:solidFill>
              <a:prstDash val="lgDash"/>
              <a:miter/>
            </a:ln>
          </p:spPr>
        </p:sp>
        <p:sp>
          <p:nvSpPr>
            <p:cNvPr name="TextBox 39" id="39"/>
            <p:cNvSpPr txBox="true"/>
            <p:nvPr/>
          </p:nvSpPr>
          <p:spPr>
            <a:xfrm>
              <a:off x="0" y="-38100"/>
              <a:ext cx="4697460" cy="452245"/>
            </a:xfrm>
            <a:prstGeom prst="rect">
              <a:avLst/>
            </a:prstGeom>
          </p:spPr>
          <p:txBody>
            <a:bodyPr anchor="ctr" rtlCol="false" tIns="39927" lIns="39927" bIns="39927" rIns="39927"/>
            <a:lstStyle/>
            <a:p>
              <a:pPr algn="ctr">
                <a:lnSpc>
                  <a:spcPts val="2660"/>
                </a:lnSpc>
              </a:pPr>
            </a:p>
          </p:txBody>
        </p:sp>
      </p:grpSp>
      <p:grpSp>
        <p:nvGrpSpPr>
          <p:cNvPr name="Group 40" id="40"/>
          <p:cNvGrpSpPr/>
          <p:nvPr/>
        </p:nvGrpSpPr>
        <p:grpSpPr>
          <a:xfrm rot="0">
            <a:off x="1028700" y="7331109"/>
            <a:ext cx="16230600" cy="1724558"/>
            <a:chOff x="0" y="0"/>
            <a:chExt cx="4697460" cy="499121"/>
          </a:xfrm>
        </p:grpSpPr>
        <p:sp>
          <p:nvSpPr>
            <p:cNvPr name="Freeform 41" id="41"/>
            <p:cNvSpPr/>
            <p:nvPr/>
          </p:nvSpPr>
          <p:spPr>
            <a:xfrm flipH="false" flipV="false" rot="0">
              <a:off x="0" y="0"/>
              <a:ext cx="4697460" cy="499121"/>
            </a:xfrm>
            <a:custGeom>
              <a:avLst/>
              <a:gdLst/>
              <a:ahLst/>
              <a:cxnLst/>
              <a:rect r="r" b="b" t="t" l="l"/>
              <a:pathLst>
                <a:path h="499121" w="4697460">
                  <a:moveTo>
                    <a:pt x="0" y="0"/>
                  </a:moveTo>
                  <a:lnTo>
                    <a:pt x="4697460" y="0"/>
                  </a:lnTo>
                  <a:lnTo>
                    <a:pt x="4697460" y="499121"/>
                  </a:lnTo>
                  <a:lnTo>
                    <a:pt x="0" y="499121"/>
                  </a:lnTo>
                  <a:close/>
                </a:path>
              </a:pathLst>
            </a:custGeom>
            <a:solidFill>
              <a:srgbClr val="000000">
                <a:alpha val="0"/>
              </a:srgbClr>
            </a:solidFill>
            <a:ln w="19050" cap="sq">
              <a:solidFill>
                <a:srgbClr val="6CC7FC"/>
              </a:solidFill>
              <a:prstDash val="lgDash"/>
              <a:miter/>
            </a:ln>
          </p:spPr>
        </p:sp>
        <p:sp>
          <p:nvSpPr>
            <p:cNvPr name="TextBox 42" id="42"/>
            <p:cNvSpPr txBox="true"/>
            <p:nvPr/>
          </p:nvSpPr>
          <p:spPr>
            <a:xfrm>
              <a:off x="0" y="-38100"/>
              <a:ext cx="4697460" cy="537221"/>
            </a:xfrm>
            <a:prstGeom prst="rect">
              <a:avLst/>
            </a:prstGeom>
          </p:spPr>
          <p:txBody>
            <a:bodyPr anchor="ctr" rtlCol="false" tIns="39927" lIns="39927" bIns="39927" rIns="39927"/>
            <a:lstStyle/>
            <a:p>
              <a:pPr algn="ctr">
                <a:lnSpc>
                  <a:spcPts val="266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473"/>
            <a:ext cx="18288000" cy="9258054"/>
          </a:xfrm>
          <a:custGeom>
            <a:avLst/>
            <a:gdLst/>
            <a:ahLst/>
            <a:cxnLst/>
            <a:rect r="r" b="b" t="t" l="l"/>
            <a:pathLst>
              <a:path h="9258054" w="18288000">
                <a:moveTo>
                  <a:pt x="0" y="0"/>
                </a:moveTo>
                <a:lnTo>
                  <a:pt x="18288000" y="0"/>
                </a:lnTo>
                <a:lnTo>
                  <a:pt x="18288000" y="9258054"/>
                </a:lnTo>
                <a:lnTo>
                  <a:pt x="0" y="9258054"/>
                </a:lnTo>
                <a:lnTo>
                  <a:pt x="0" y="0"/>
                </a:lnTo>
                <a:close/>
              </a:path>
            </a:pathLst>
          </a:custGeom>
          <a:blipFill>
            <a:blip r:embed="rId2"/>
            <a:stretch>
              <a:fillRect l="0" t="-4366" r="0" b="-674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32644"/>
            <a:ext cx="18288000" cy="9021711"/>
          </a:xfrm>
          <a:custGeom>
            <a:avLst/>
            <a:gdLst/>
            <a:ahLst/>
            <a:cxnLst/>
            <a:rect r="r" b="b" t="t" l="l"/>
            <a:pathLst>
              <a:path h="9021711" w="18288000">
                <a:moveTo>
                  <a:pt x="0" y="0"/>
                </a:moveTo>
                <a:lnTo>
                  <a:pt x="18288000" y="0"/>
                </a:lnTo>
                <a:lnTo>
                  <a:pt x="18288000" y="9021712"/>
                </a:lnTo>
                <a:lnTo>
                  <a:pt x="0" y="9021712"/>
                </a:lnTo>
                <a:lnTo>
                  <a:pt x="0" y="0"/>
                </a:lnTo>
                <a:close/>
              </a:path>
            </a:pathLst>
          </a:custGeom>
          <a:blipFill>
            <a:blip r:embed="rId2"/>
            <a:stretch>
              <a:fillRect l="0" t="-4446" r="0" b="-957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0" t="-5150" r="0" b="-596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749730" cy="7193689"/>
          </a:xfrm>
          <a:custGeom>
            <a:avLst/>
            <a:gdLst/>
            <a:ahLst/>
            <a:cxnLst/>
            <a:rect r="r" b="b" t="t" l="l"/>
            <a:pathLst>
              <a:path h="7193689" w="9749730">
                <a:moveTo>
                  <a:pt x="0" y="0"/>
                </a:moveTo>
                <a:lnTo>
                  <a:pt x="9749730" y="0"/>
                </a:lnTo>
                <a:lnTo>
                  <a:pt x="9749730" y="7193689"/>
                </a:lnTo>
                <a:lnTo>
                  <a:pt x="0" y="7193689"/>
                </a:lnTo>
                <a:lnTo>
                  <a:pt x="0" y="0"/>
                </a:lnTo>
                <a:close/>
              </a:path>
            </a:pathLst>
          </a:custGeom>
          <a:blipFill>
            <a:blip r:embed="rId2"/>
            <a:stretch>
              <a:fillRect l="-106321" t="-36111" r="0" b="-21180"/>
            </a:stretch>
          </a:blipFill>
        </p:spPr>
      </p:sp>
      <p:sp>
        <p:nvSpPr>
          <p:cNvPr name="Freeform 3" id="3"/>
          <p:cNvSpPr/>
          <p:nvPr/>
        </p:nvSpPr>
        <p:spPr>
          <a:xfrm flipH="false" flipV="false" rot="0">
            <a:off x="-47625" y="7124111"/>
            <a:ext cx="9749730" cy="4036928"/>
          </a:xfrm>
          <a:custGeom>
            <a:avLst/>
            <a:gdLst/>
            <a:ahLst/>
            <a:cxnLst/>
            <a:rect r="r" b="b" t="t" l="l"/>
            <a:pathLst>
              <a:path h="4036928" w="9749730">
                <a:moveTo>
                  <a:pt x="0" y="0"/>
                </a:moveTo>
                <a:lnTo>
                  <a:pt x="9749730" y="0"/>
                </a:lnTo>
                <a:lnTo>
                  <a:pt x="9749730" y="4036928"/>
                </a:lnTo>
                <a:lnTo>
                  <a:pt x="0" y="4036928"/>
                </a:lnTo>
                <a:lnTo>
                  <a:pt x="0" y="0"/>
                </a:lnTo>
                <a:close/>
              </a:path>
            </a:pathLst>
          </a:custGeom>
          <a:blipFill>
            <a:blip r:embed="rId3"/>
            <a:stretch>
              <a:fillRect l="-106656" t="-146542" r="-1252" b="-35904"/>
            </a:stretch>
          </a:blipFill>
        </p:spPr>
      </p:sp>
      <p:sp>
        <p:nvSpPr>
          <p:cNvPr name="Freeform 4" id="4"/>
          <p:cNvSpPr/>
          <p:nvPr/>
        </p:nvSpPr>
        <p:spPr>
          <a:xfrm flipH="false" flipV="false" rot="0">
            <a:off x="9475017" y="1802229"/>
            <a:ext cx="9041890" cy="6682541"/>
          </a:xfrm>
          <a:custGeom>
            <a:avLst/>
            <a:gdLst/>
            <a:ahLst/>
            <a:cxnLst/>
            <a:rect r="r" b="b" t="t" l="l"/>
            <a:pathLst>
              <a:path h="6682541" w="9041890">
                <a:moveTo>
                  <a:pt x="0" y="0"/>
                </a:moveTo>
                <a:lnTo>
                  <a:pt x="9041890" y="0"/>
                </a:lnTo>
                <a:lnTo>
                  <a:pt x="9041890" y="6682542"/>
                </a:lnTo>
                <a:lnTo>
                  <a:pt x="0" y="6682542"/>
                </a:lnTo>
                <a:lnTo>
                  <a:pt x="0" y="0"/>
                </a:lnTo>
                <a:close/>
              </a:path>
            </a:pathLst>
          </a:custGeom>
          <a:blipFill>
            <a:blip r:embed="rId4"/>
            <a:stretch>
              <a:fillRect l="-108222" t="-36132" r="0" b="-22345"/>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sp>
        <p:nvSpPr>
          <p:cNvPr name="TextBox 3" id="3"/>
          <p:cNvSpPr txBox="true"/>
          <p:nvPr/>
        </p:nvSpPr>
        <p:spPr>
          <a:xfrm rot="0">
            <a:off x="729782" y="2447379"/>
            <a:ext cx="16828435" cy="6313239"/>
          </a:xfrm>
          <a:prstGeom prst="rect">
            <a:avLst/>
          </a:prstGeom>
        </p:spPr>
        <p:txBody>
          <a:bodyPr anchor="t" rtlCol="false" tIns="0" lIns="0" bIns="0" rIns="0">
            <a:spAutoFit/>
          </a:bodyPr>
          <a:lstStyle/>
          <a:p>
            <a:pPr algn="ctr">
              <a:lnSpc>
                <a:spcPts val="2525"/>
              </a:lnSpc>
            </a:pPr>
            <a:r>
              <a:rPr lang="en-US" sz="1803">
                <a:solidFill>
                  <a:srgbClr val="FFFFFF"/>
                </a:solidFill>
                <a:latin typeface="Canva Sans"/>
                <a:ea typeface="Canva Sans"/>
                <a:cs typeface="Canva Sans"/>
                <a:sym typeface="Canva Sans"/>
              </a:rPr>
              <a:t>Connectify</a:t>
            </a:r>
            <a:r>
              <a:rPr lang="en-US" sz="1803">
                <a:solidFill>
                  <a:srgbClr val="FFFFFF"/>
                </a:solidFill>
                <a:latin typeface="Canva Sans"/>
                <a:ea typeface="Canva Sans"/>
                <a:cs typeface="Canva Sans"/>
                <a:sym typeface="Canva Sans"/>
              </a:rPr>
              <a:t> is a social platform designed to connect people with similar interests and needs in urban cities. Whether you're looking for a gym partner, a fellow event-goer, a sports buddy, or even a flatmate, Connectify helps you find like-minded individuals. The platform aims to make it easier for people to meet others who share their passions and lifestyle, fostering a sense of community and connection.</a:t>
            </a:r>
          </a:p>
          <a:p>
            <a:pPr algn="ctr">
              <a:lnSpc>
                <a:spcPts val="2525"/>
              </a:lnSpc>
            </a:pPr>
          </a:p>
          <a:p>
            <a:pPr algn="ctr">
              <a:lnSpc>
                <a:spcPts val="2525"/>
              </a:lnSpc>
            </a:pPr>
            <a:r>
              <a:rPr lang="en-US" sz="1803">
                <a:solidFill>
                  <a:srgbClr val="FFFFFF"/>
                </a:solidFill>
                <a:latin typeface="Canva Sans"/>
                <a:ea typeface="Canva Sans"/>
                <a:cs typeface="Canva Sans"/>
                <a:sym typeface="Canva Sans"/>
              </a:rPr>
              <a:t>Features</a:t>
            </a:r>
          </a:p>
          <a:p>
            <a:pPr algn="ctr">
              <a:lnSpc>
                <a:spcPts val="2525"/>
              </a:lnSpc>
            </a:pPr>
            <a:r>
              <a:rPr lang="en-US" sz="1803">
                <a:solidFill>
                  <a:srgbClr val="FFFFFF"/>
                </a:solidFill>
                <a:latin typeface="Canva Sans"/>
                <a:ea typeface="Canva Sans"/>
                <a:cs typeface="Canva Sans"/>
                <a:sym typeface="Canva Sans"/>
              </a:rPr>
              <a:t>Connect with Like-minded People: Find individuals who share similar interests, whether it’s sports, fitness, events, or hobbies.</a:t>
            </a:r>
          </a:p>
          <a:p>
            <a:pPr algn="ctr">
              <a:lnSpc>
                <a:spcPts val="2525"/>
              </a:lnSpc>
            </a:pPr>
            <a:r>
              <a:rPr lang="en-US" sz="1803">
                <a:solidFill>
                  <a:srgbClr val="FFFFFF"/>
                </a:solidFill>
                <a:latin typeface="Canva Sans"/>
                <a:ea typeface="Canva Sans"/>
                <a:cs typeface="Canva Sans"/>
                <a:sym typeface="Canva Sans"/>
              </a:rPr>
              <a:t>Event Partnerships: Meet people who are interested in attending the same events and activities in urban cities.</a:t>
            </a:r>
          </a:p>
          <a:p>
            <a:pPr algn="ctr">
              <a:lnSpc>
                <a:spcPts val="2525"/>
              </a:lnSpc>
            </a:pPr>
            <a:r>
              <a:rPr lang="en-US" sz="1803">
                <a:solidFill>
                  <a:srgbClr val="FFFFFF"/>
                </a:solidFill>
                <a:latin typeface="Canva Sans"/>
                <a:ea typeface="Canva Sans"/>
                <a:cs typeface="Canva Sans"/>
                <a:sym typeface="Canva Sans"/>
              </a:rPr>
              <a:t>Sports and Gym Buddies: Connect with others who are into the same fitness activities and sports.</a:t>
            </a:r>
          </a:p>
          <a:p>
            <a:pPr algn="ctr">
              <a:lnSpc>
                <a:spcPts val="2525"/>
              </a:lnSpc>
            </a:pPr>
            <a:r>
              <a:rPr lang="en-US" sz="1803">
                <a:solidFill>
                  <a:srgbClr val="FFFFFF"/>
                </a:solidFill>
                <a:latin typeface="Canva Sans"/>
                <a:ea typeface="Canva Sans"/>
                <a:cs typeface="Canva Sans"/>
                <a:sym typeface="Canva Sans"/>
              </a:rPr>
              <a:t>Find a Flatmate: Looking for someone to share a flat in a bustling city?Connectify helps you find potential flatmates who match your lifestyle.</a:t>
            </a:r>
          </a:p>
          <a:p>
            <a:pPr algn="ctr">
              <a:lnSpc>
                <a:spcPts val="2525"/>
              </a:lnSpc>
            </a:pPr>
            <a:r>
              <a:rPr lang="en-US" sz="1803">
                <a:solidFill>
                  <a:srgbClr val="FFFFFF"/>
                </a:solidFill>
                <a:latin typeface="Canva Sans"/>
                <a:ea typeface="Canva Sans"/>
                <a:cs typeface="Canva Sans"/>
                <a:sym typeface="Canva Sans"/>
              </a:rPr>
              <a:t>User Profiles: Customize your profile, including age, interests, location, and more.</a:t>
            </a:r>
          </a:p>
          <a:p>
            <a:pPr algn="ctr">
              <a:lnSpc>
                <a:spcPts val="2525"/>
              </a:lnSpc>
            </a:pPr>
            <a:r>
              <a:rPr lang="en-US" sz="1803">
                <a:solidFill>
                  <a:srgbClr val="FFFFFF"/>
                </a:solidFill>
                <a:latin typeface="Canva Sans"/>
                <a:ea typeface="Canva Sans"/>
                <a:cs typeface="Canva Sans"/>
                <a:sym typeface="Canva Sans"/>
              </a:rPr>
              <a:t>Matching System: Use an intelligent matching algorithm to find the best matches based on interests and preferences.</a:t>
            </a:r>
          </a:p>
          <a:p>
            <a:pPr algn="ctr">
              <a:lnSpc>
                <a:spcPts val="2525"/>
              </a:lnSpc>
            </a:pPr>
            <a:r>
              <a:rPr lang="en-US" sz="1803">
                <a:solidFill>
                  <a:srgbClr val="FFFFFF"/>
                </a:solidFill>
                <a:latin typeface="Canva Sans"/>
                <a:ea typeface="Canva Sans"/>
                <a:cs typeface="Canva Sans"/>
                <a:sym typeface="Canva Sans"/>
              </a:rPr>
              <a:t>Tech Stack</a:t>
            </a:r>
          </a:p>
          <a:p>
            <a:pPr algn="ctr">
              <a:lnSpc>
                <a:spcPts val="2525"/>
              </a:lnSpc>
            </a:pPr>
            <a:r>
              <a:rPr lang="en-US" sz="1803">
                <a:solidFill>
                  <a:srgbClr val="FFFFFF"/>
                </a:solidFill>
                <a:latin typeface="Canva Sans"/>
                <a:ea typeface="Canva Sans"/>
                <a:cs typeface="Canva Sans"/>
                <a:sym typeface="Canva Sans"/>
              </a:rPr>
              <a:t>Frontend:</a:t>
            </a:r>
          </a:p>
          <a:p>
            <a:pPr algn="ctr">
              <a:lnSpc>
                <a:spcPts val="2525"/>
              </a:lnSpc>
            </a:pPr>
            <a:r>
              <a:rPr lang="en-US" sz="1803">
                <a:solidFill>
                  <a:srgbClr val="FFFFFF"/>
                </a:solidFill>
                <a:latin typeface="Canva Sans"/>
                <a:ea typeface="Canva Sans"/>
                <a:cs typeface="Canva Sans"/>
                <a:sym typeface="Canva Sans"/>
              </a:rPr>
              <a:t>HTML: Used to structure the content on the web pages.</a:t>
            </a:r>
          </a:p>
          <a:p>
            <a:pPr algn="ctr">
              <a:lnSpc>
                <a:spcPts val="2525"/>
              </a:lnSpc>
            </a:pPr>
            <a:r>
              <a:rPr lang="en-US" sz="1803">
                <a:solidFill>
                  <a:srgbClr val="FFFFFF"/>
                </a:solidFill>
                <a:latin typeface="Canva Sans"/>
                <a:ea typeface="Canva Sans"/>
                <a:cs typeface="Canva Sans"/>
                <a:sym typeface="Canva Sans"/>
              </a:rPr>
              <a:t>CSS: Styling the frontend to create an engaging and responsive design.</a:t>
            </a:r>
          </a:p>
          <a:p>
            <a:pPr algn="ctr">
              <a:lnSpc>
                <a:spcPts val="2525"/>
              </a:lnSpc>
            </a:pPr>
            <a:r>
              <a:rPr lang="en-US" sz="1803">
                <a:solidFill>
                  <a:srgbClr val="FFFFFF"/>
                </a:solidFill>
                <a:latin typeface="Canva Sans"/>
                <a:ea typeface="Canva Sans"/>
                <a:cs typeface="Canva Sans"/>
                <a:sym typeface="Canva Sans"/>
              </a:rPr>
              <a:t>JavaScript: Adds interactivity to the pages, such as form validation, animations, etc.</a:t>
            </a:r>
          </a:p>
          <a:p>
            <a:pPr algn="ctr">
              <a:lnSpc>
                <a:spcPts val="2525"/>
              </a:lnSpc>
            </a:pPr>
            <a:r>
              <a:rPr lang="en-US" sz="1803">
                <a:solidFill>
                  <a:srgbClr val="FFFFFF"/>
                </a:solidFill>
                <a:latin typeface="Canva Sans"/>
                <a:ea typeface="Canva Sans"/>
                <a:cs typeface="Canva Sans"/>
                <a:sym typeface="Canva Sans"/>
              </a:rPr>
              <a:t>React: The framework used for building the user interface, providing a dynamic and fast user experience.</a:t>
            </a:r>
          </a:p>
          <a:p>
            <a:pPr algn="ctr">
              <a:lnSpc>
                <a:spcPts val="2525"/>
              </a:lnSpc>
            </a:pPr>
            <a:r>
              <a:rPr lang="en-US" sz="1803">
                <a:solidFill>
                  <a:srgbClr val="FFFFFF"/>
                </a:solidFill>
                <a:latin typeface="Canva Sans"/>
                <a:ea typeface="Canva Sans"/>
                <a:cs typeface="Canva Sans"/>
                <a:sym typeface="Canva Sans"/>
              </a:rPr>
              <a:t>Backend:</a:t>
            </a:r>
          </a:p>
          <a:p>
            <a:pPr algn="ctr">
              <a:lnSpc>
                <a:spcPts val="2525"/>
              </a:lnSpc>
            </a:pPr>
            <a:r>
              <a:rPr lang="en-US" sz="1803">
                <a:solidFill>
                  <a:srgbClr val="FFFFFF"/>
                </a:solidFill>
                <a:latin typeface="Canva Sans"/>
                <a:ea typeface="Canva Sans"/>
                <a:cs typeface="Canva Sans"/>
                <a:sym typeface="Canva Sans"/>
              </a:rPr>
              <a:t>Python: Used to handle the backend logic, including user management, matchmaking, and data processing.</a:t>
            </a:r>
          </a:p>
          <a:p>
            <a:pPr algn="ctr">
              <a:lnSpc>
                <a:spcPts val="2525"/>
              </a:lnSpc>
              <a:spcBef>
                <a:spcPct val="0"/>
              </a:spcBef>
            </a:pPr>
            <a:r>
              <a:rPr lang="en-US" sz="1803">
                <a:solidFill>
                  <a:srgbClr val="FFFFFF"/>
                </a:solidFill>
                <a:latin typeface="Canva Sans"/>
                <a:ea typeface="Canva Sans"/>
                <a:cs typeface="Canva Sans"/>
                <a:sym typeface="Canva Sans"/>
              </a:rPr>
              <a:t>SQL: Structured query language for database management and storage of user data, including interests, location, and other preferences.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sp>
        <p:nvSpPr>
          <p:cNvPr name="Freeform 3" id="3"/>
          <p:cNvSpPr/>
          <p:nvPr/>
        </p:nvSpPr>
        <p:spPr>
          <a:xfrm flipH="false" flipV="false" rot="0">
            <a:off x="0" y="0"/>
            <a:ext cx="19363765" cy="10287000"/>
          </a:xfrm>
          <a:custGeom>
            <a:avLst/>
            <a:gdLst/>
            <a:ahLst/>
            <a:cxnLst/>
            <a:rect r="r" b="b" t="t" l="l"/>
            <a:pathLst>
              <a:path h="10287000" w="19363765">
                <a:moveTo>
                  <a:pt x="0" y="0"/>
                </a:moveTo>
                <a:lnTo>
                  <a:pt x="19363765" y="0"/>
                </a:lnTo>
                <a:lnTo>
                  <a:pt x="19363765" y="10287000"/>
                </a:lnTo>
                <a:lnTo>
                  <a:pt x="0" y="10287000"/>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5548284" y="1835822"/>
            <a:ext cx="6687452" cy="3620949"/>
          </a:xfrm>
          <a:custGeom>
            <a:avLst/>
            <a:gdLst/>
            <a:ahLst/>
            <a:cxnLst/>
            <a:rect r="r" b="b" t="t" l="l"/>
            <a:pathLst>
              <a:path h="3620949" w="6687452">
                <a:moveTo>
                  <a:pt x="0" y="0"/>
                </a:moveTo>
                <a:lnTo>
                  <a:pt x="6687452" y="0"/>
                </a:lnTo>
                <a:lnTo>
                  <a:pt x="6687452" y="3620950"/>
                </a:lnTo>
                <a:lnTo>
                  <a:pt x="0" y="3620950"/>
                </a:lnTo>
                <a:lnTo>
                  <a:pt x="0" y="0"/>
                </a:lnTo>
                <a:close/>
              </a:path>
            </a:pathLst>
          </a:custGeom>
          <a:blipFill>
            <a:blip r:embed="rId3"/>
            <a:stretch>
              <a:fillRect l="0" t="-104" r="0" b="-104"/>
            </a:stretch>
          </a:blipFill>
        </p:spPr>
      </p:sp>
      <p:sp>
        <p:nvSpPr>
          <p:cNvPr name="TextBox 7" id="7"/>
          <p:cNvSpPr txBox="true"/>
          <p:nvPr/>
        </p:nvSpPr>
        <p:spPr>
          <a:xfrm rot="0">
            <a:off x="4288578" y="3808222"/>
            <a:ext cx="9710844" cy="5680685"/>
          </a:xfrm>
          <a:prstGeom prst="rect">
            <a:avLst/>
          </a:prstGeom>
        </p:spPr>
        <p:txBody>
          <a:bodyPr anchor="t" rtlCol="false" tIns="0" lIns="0" bIns="0" rIns="0">
            <a:spAutoFit/>
          </a:bodyPr>
          <a:lstStyle/>
          <a:p>
            <a:pPr algn="ctr">
              <a:lnSpc>
                <a:spcPts val="8940"/>
              </a:lnSpc>
            </a:pPr>
          </a:p>
          <a:p>
            <a:pPr algn="l">
              <a:lnSpc>
                <a:spcPts val="8940"/>
              </a:lnSpc>
            </a:pPr>
          </a:p>
          <a:p>
            <a:pPr algn="l">
              <a:lnSpc>
                <a:spcPts val="8940"/>
              </a:lnSpc>
            </a:pPr>
            <a:r>
              <a:rPr lang="en-US" sz="8940">
                <a:solidFill>
                  <a:srgbClr val="FFFFFF"/>
                </a:solidFill>
                <a:latin typeface="Mokoto"/>
                <a:ea typeface="Mokoto"/>
                <a:cs typeface="Mokoto"/>
                <a:sym typeface="Mokoto"/>
              </a:rPr>
              <a:t>THANK YOU!</a:t>
            </a:r>
          </a:p>
          <a:p>
            <a:pPr algn="l">
              <a:lnSpc>
                <a:spcPts val="8940"/>
              </a:lnSpc>
            </a:pPr>
          </a:p>
          <a:p>
            <a:pPr algn="l">
              <a:lnSpc>
                <a:spcPts val="8940"/>
              </a:lnSpc>
            </a:pPr>
          </a:p>
        </p:txBody>
      </p:sp>
      <p:sp>
        <p:nvSpPr>
          <p:cNvPr name="TextBox 8" id="8"/>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FFFFF"/>
                </a:solidFill>
                <a:latin typeface="Roboto Mono Bold"/>
                <a:ea typeface="Roboto Mono Bold"/>
                <a:cs typeface="Roboto Mono Bold"/>
                <a:sym typeface="Roboto Mono Bold"/>
              </a:rPr>
              <a:t>wHACKiest &lt;/2024&gt; Idea Submission</a:t>
            </a:r>
          </a:p>
        </p:txBody>
      </p:sp>
      <p:sp>
        <p:nvSpPr>
          <p:cNvPr name="Freeform 9" id="9"/>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Freeform 7" id="7"/>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10" id="10"/>
          <p:cNvSpPr/>
          <p:nvPr/>
        </p:nvSpPr>
        <p:spPr>
          <a:xfrm>
            <a:off x="-809003" y="2206348"/>
            <a:ext cx="16560288" cy="0"/>
          </a:xfrm>
          <a:prstGeom prst="line">
            <a:avLst/>
          </a:prstGeom>
          <a:ln cap="flat" w="28575">
            <a:solidFill>
              <a:srgbClr val="6CC7FC"/>
            </a:solidFill>
            <a:prstDash val="solid"/>
            <a:headEnd type="none" len="sm" w="sm"/>
            <a:tailEnd type="none" len="sm" w="sm"/>
          </a:ln>
        </p:spPr>
      </p:sp>
      <p:grpSp>
        <p:nvGrpSpPr>
          <p:cNvPr name="Group 11" id="11"/>
          <p:cNvGrpSpPr/>
          <p:nvPr/>
        </p:nvGrpSpPr>
        <p:grpSpPr>
          <a:xfrm rot="0">
            <a:off x="12117870" y="2703968"/>
            <a:ext cx="4743244" cy="387492"/>
            <a:chOff x="0" y="0"/>
            <a:chExt cx="905110" cy="73941"/>
          </a:xfrm>
        </p:grpSpPr>
        <p:sp>
          <p:nvSpPr>
            <p:cNvPr name="Freeform 12" id="12"/>
            <p:cNvSpPr/>
            <p:nvPr/>
          </p:nvSpPr>
          <p:spPr>
            <a:xfrm flipH="false" flipV="false" rot="0">
              <a:off x="0" y="0"/>
              <a:ext cx="905110" cy="73941"/>
            </a:xfrm>
            <a:custGeom>
              <a:avLst/>
              <a:gdLst/>
              <a:ahLst/>
              <a:cxnLst/>
              <a:rect r="r" b="b" t="t" l="l"/>
              <a:pathLst>
                <a:path h="73941" w="905110">
                  <a:moveTo>
                    <a:pt x="0" y="0"/>
                  </a:moveTo>
                  <a:lnTo>
                    <a:pt x="905110" y="0"/>
                  </a:lnTo>
                  <a:lnTo>
                    <a:pt x="905110" y="73941"/>
                  </a:lnTo>
                  <a:lnTo>
                    <a:pt x="0" y="73941"/>
                  </a:lnTo>
                  <a:close/>
                </a:path>
              </a:pathLst>
            </a:custGeom>
            <a:solidFill>
              <a:srgbClr val="4565A7"/>
            </a:solidFill>
          </p:spPr>
        </p:sp>
        <p:sp>
          <p:nvSpPr>
            <p:cNvPr name="TextBox 13" id="13"/>
            <p:cNvSpPr txBox="true"/>
            <p:nvPr/>
          </p:nvSpPr>
          <p:spPr>
            <a:xfrm>
              <a:off x="0" y="-19050"/>
              <a:ext cx="905110" cy="92991"/>
            </a:xfrm>
            <a:prstGeom prst="rect">
              <a:avLst/>
            </a:prstGeom>
          </p:spPr>
          <p:txBody>
            <a:bodyPr anchor="ctr" rtlCol="false" tIns="50800" lIns="50800" bIns="50800" rIns="50800"/>
            <a:lstStyle/>
            <a:p>
              <a:pPr algn="ctr">
                <a:lnSpc>
                  <a:spcPts val="2160"/>
                </a:lnSpc>
              </a:pPr>
            </a:p>
          </p:txBody>
        </p:sp>
      </p:grpSp>
      <p:grpSp>
        <p:nvGrpSpPr>
          <p:cNvPr name="Group 14" id="14"/>
          <p:cNvGrpSpPr/>
          <p:nvPr/>
        </p:nvGrpSpPr>
        <p:grpSpPr>
          <a:xfrm rot="0">
            <a:off x="2420638" y="6016275"/>
            <a:ext cx="4569964" cy="373336"/>
            <a:chOff x="0" y="0"/>
            <a:chExt cx="905110" cy="73941"/>
          </a:xfrm>
        </p:grpSpPr>
        <p:sp>
          <p:nvSpPr>
            <p:cNvPr name="Freeform 15" id="15"/>
            <p:cNvSpPr/>
            <p:nvPr/>
          </p:nvSpPr>
          <p:spPr>
            <a:xfrm flipH="false" flipV="false" rot="0">
              <a:off x="0" y="0"/>
              <a:ext cx="905110" cy="73941"/>
            </a:xfrm>
            <a:custGeom>
              <a:avLst/>
              <a:gdLst/>
              <a:ahLst/>
              <a:cxnLst/>
              <a:rect r="r" b="b" t="t" l="l"/>
              <a:pathLst>
                <a:path h="73941" w="905110">
                  <a:moveTo>
                    <a:pt x="0" y="0"/>
                  </a:moveTo>
                  <a:lnTo>
                    <a:pt x="905110" y="0"/>
                  </a:lnTo>
                  <a:lnTo>
                    <a:pt x="905110" y="73941"/>
                  </a:lnTo>
                  <a:lnTo>
                    <a:pt x="0" y="73941"/>
                  </a:lnTo>
                  <a:close/>
                </a:path>
              </a:pathLst>
            </a:custGeom>
            <a:solidFill>
              <a:srgbClr val="4565A7"/>
            </a:solidFill>
          </p:spPr>
        </p:sp>
        <p:sp>
          <p:nvSpPr>
            <p:cNvPr name="TextBox 16" id="16"/>
            <p:cNvSpPr txBox="true"/>
            <p:nvPr/>
          </p:nvSpPr>
          <p:spPr>
            <a:xfrm>
              <a:off x="0" y="-19050"/>
              <a:ext cx="905110" cy="92991"/>
            </a:xfrm>
            <a:prstGeom prst="rect">
              <a:avLst/>
            </a:prstGeom>
          </p:spPr>
          <p:txBody>
            <a:bodyPr anchor="ctr" rtlCol="false" tIns="50800" lIns="50800" bIns="50800" rIns="50800"/>
            <a:lstStyle/>
            <a:p>
              <a:pPr algn="ctr">
                <a:lnSpc>
                  <a:spcPts val="2160"/>
                </a:lnSpc>
              </a:pPr>
            </a:p>
          </p:txBody>
        </p:sp>
      </p:grpSp>
      <p:pic>
        <p:nvPicPr>
          <p:cNvPr name="Picture 17" id="17"/>
          <p:cNvPicPr>
            <a:picLocks noChangeAspect="true"/>
          </p:cNvPicPr>
          <p:nvPr/>
        </p:nvPicPr>
        <p:blipFill>
          <a:blip r:embed="rId8"/>
          <a:stretch>
            <a:fillRect/>
          </a:stretch>
        </p:blipFill>
        <p:spPr>
          <a:xfrm rot="0">
            <a:off x="446411" y="6216798"/>
            <a:ext cx="2952876" cy="2952876"/>
          </a:xfrm>
          <a:prstGeom prst="rect">
            <a:avLst/>
          </a:prstGeom>
        </p:spPr>
      </p:pic>
      <p:grpSp>
        <p:nvGrpSpPr>
          <p:cNvPr name="Group 18" id="18"/>
          <p:cNvGrpSpPr/>
          <p:nvPr/>
        </p:nvGrpSpPr>
        <p:grpSpPr>
          <a:xfrm rot="0">
            <a:off x="3701310" y="6885450"/>
            <a:ext cx="268494" cy="211487"/>
            <a:chOff x="0" y="0"/>
            <a:chExt cx="31824" cy="25067"/>
          </a:xfrm>
        </p:grpSpPr>
        <p:sp>
          <p:nvSpPr>
            <p:cNvPr name="Freeform 19" id="19"/>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132457"/>
            </a:solidFill>
          </p:spPr>
        </p:sp>
        <p:sp>
          <p:nvSpPr>
            <p:cNvPr name="TextBox 20" id="20"/>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3696574" y="7481749"/>
            <a:ext cx="268494" cy="211487"/>
            <a:chOff x="0" y="0"/>
            <a:chExt cx="31824" cy="25067"/>
          </a:xfrm>
        </p:grpSpPr>
        <p:sp>
          <p:nvSpPr>
            <p:cNvPr name="Freeform 22" id="22"/>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A6A6A6"/>
            </a:solidFill>
          </p:spPr>
        </p:sp>
        <p:sp>
          <p:nvSpPr>
            <p:cNvPr name="TextBox 23" id="23"/>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3696574" y="7909947"/>
            <a:ext cx="268494" cy="211487"/>
            <a:chOff x="0" y="0"/>
            <a:chExt cx="31824" cy="25067"/>
          </a:xfrm>
        </p:grpSpPr>
        <p:sp>
          <p:nvSpPr>
            <p:cNvPr name="Freeform 25" id="25"/>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2D8BBA"/>
            </a:solidFill>
          </p:spPr>
        </p:sp>
        <p:sp>
          <p:nvSpPr>
            <p:cNvPr name="TextBox 26" id="26"/>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pic>
        <p:nvPicPr>
          <p:cNvPr name="Picture 27" id="27"/>
          <p:cNvPicPr>
            <a:picLocks noChangeAspect="true"/>
          </p:cNvPicPr>
          <p:nvPr/>
        </p:nvPicPr>
        <p:blipFill>
          <a:blip r:embed="rId9"/>
          <a:stretch>
            <a:fillRect/>
          </a:stretch>
        </p:blipFill>
        <p:spPr>
          <a:xfrm rot="0">
            <a:off x="10314542" y="3039594"/>
            <a:ext cx="2660334" cy="2660334"/>
          </a:xfrm>
          <a:prstGeom prst="rect">
            <a:avLst/>
          </a:prstGeom>
        </p:spPr>
      </p:pic>
      <p:grpSp>
        <p:nvGrpSpPr>
          <p:cNvPr name="Group 28" id="28"/>
          <p:cNvGrpSpPr/>
          <p:nvPr/>
        </p:nvGrpSpPr>
        <p:grpSpPr>
          <a:xfrm rot="0">
            <a:off x="13179625" y="3664363"/>
            <a:ext cx="222068" cy="174918"/>
            <a:chOff x="0" y="0"/>
            <a:chExt cx="31824" cy="25067"/>
          </a:xfrm>
        </p:grpSpPr>
        <p:sp>
          <p:nvSpPr>
            <p:cNvPr name="Freeform 29" id="29"/>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0D0949"/>
            </a:solidFill>
          </p:spPr>
        </p:sp>
        <p:sp>
          <p:nvSpPr>
            <p:cNvPr name="TextBox 30" id="30"/>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13179625" y="4173275"/>
            <a:ext cx="222068" cy="174918"/>
            <a:chOff x="0" y="0"/>
            <a:chExt cx="31824" cy="25067"/>
          </a:xfrm>
        </p:grpSpPr>
        <p:sp>
          <p:nvSpPr>
            <p:cNvPr name="Freeform 32" id="32"/>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4B61C2"/>
            </a:solidFill>
          </p:spPr>
        </p:sp>
        <p:sp>
          <p:nvSpPr>
            <p:cNvPr name="TextBox 33" id="33"/>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13179625" y="4545232"/>
            <a:ext cx="222068" cy="174918"/>
            <a:chOff x="0" y="0"/>
            <a:chExt cx="31824" cy="25067"/>
          </a:xfrm>
        </p:grpSpPr>
        <p:sp>
          <p:nvSpPr>
            <p:cNvPr name="Freeform 35" id="35"/>
            <p:cNvSpPr/>
            <p:nvPr/>
          </p:nvSpPr>
          <p:spPr>
            <a:xfrm flipH="false" flipV="false" rot="0">
              <a:off x="0" y="0"/>
              <a:ext cx="31824" cy="25067"/>
            </a:xfrm>
            <a:custGeom>
              <a:avLst/>
              <a:gdLst/>
              <a:ahLst/>
              <a:cxnLst/>
              <a:rect r="r" b="b" t="t" l="l"/>
              <a:pathLst>
                <a:path h="25067" w="31824">
                  <a:moveTo>
                    <a:pt x="0" y="0"/>
                  </a:moveTo>
                  <a:lnTo>
                    <a:pt x="31824" y="0"/>
                  </a:lnTo>
                  <a:lnTo>
                    <a:pt x="31824" y="25067"/>
                  </a:lnTo>
                  <a:lnTo>
                    <a:pt x="0" y="25067"/>
                  </a:lnTo>
                  <a:close/>
                </a:path>
              </a:pathLst>
            </a:custGeom>
            <a:solidFill>
              <a:srgbClr val="41B8D5"/>
            </a:solidFill>
          </p:spPr>
        </p:sp>
        <p:sp>
          <p:nvSpPr>
            <p:cNvPr name="TextBox 36" id="36"/>
            <p:cNvSpPr txBox="true"/>
            <p:nvPr/>
          </p:nvSpPr>
          <p:spPr>
            <a:xfrm>
              <a:off x="0" y="-66675"/>
              <a:ext cx="31824" cy="91742"/>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0">
            <a:off x="617661" y="2703968"/>
            <a:ext cx="9286110" cy="2453910"/>
            <a:chOff x="0" y="0"/>
            <a:chExt cx="2794244" cy="738396"/>
          </a:xfrm>
        </p:grpSpPr>
        <p:sp>
          <p:nvSpPr>
            <p:cNvPr name="Freeform 38" id="38"/>
            <p:cNvSpPr/>
            <p:nvPr/>
          </p:nvSpPr>
          <p:spPr>
            <a:xfrm flipH="false" flipV="false" rot="0">
              <a:off x="0" y="0"/>
              <a:ext cx="2794244" cy="738396"/>
            </a:xfrm>
            <a:custGeom>
              <a:avLst/>
              <a:gdLst/>
              <a:ahLst/>
              <a:cxnLst/>
              <a:rect r="r" b="b" t="t" l="l"/>
              <a:pathLst>
                <a:path h="738396" w="2794244">
                  <a:moveTo>
                    <a:pt x="30014" y="0"/>
                  </a:moveTo>
                  <a:lnTo>
                    <a:pt x="2764231" y="0"/>
                  </a:lnTo>
                  <a:cubicBezTo>
                    <a:pt x="2780807" y="0"/>
                    <a:pt x="2794244" y="13438"/>
                    <a:pt x="2794244" y="30014"/>
                  </a:cubicBezTo>
                  <a:lnTo>
                    <a:pt x="2794244" y="708382"/>
                  </a:lnTo>
                  <a:cubicBezTo>
                    <a:pt x="2794244" y="716342"/>
                    <a:pt x="2791082" y="723976"/>
                    <a:pt x="2785453" y="729605"/>
                  </a:cubicBezTo>
                  <a:cubicBezTo>
                    <a:pt x="2779825" y="735234"/>
                    <a:pt x="2772191" y="738396"/>
                    <a:pt x="2764231" y="738396"/>
                  </a:cubicBezTo>
                  <a:lnTo>
                    <a:pt x="30014" y="738396"/>
                  </a:lnTo>
                  <a:cubicBezTo>
                    <a:pt x="22053" y="738396"/>
                    <a:pt x="14419" y="735234"/>
                    <a:pt x="8791" y="729605"/>
                  </a:cubicBezTo>
                  <a:cubicBezTo>
                    <a:pt x="3162" y="723976"/>
                    <a:pt x="0" y="716342"/>
                    <a:pt x="0" y="708382"/>
                  </a:cubicBezTo>
                  <a:lnTo>
                    <a:pt x="0" y="30014"/>
                  </a:lnTo>
                  <a:cubicBezTo>
                    <a:pt x="0" y="22053"/>
                    <a:pt x="3162" y="14419"/>
                    <a:pt x="8791" y="8791"/>
                  </a:cubicBezTo>
                  <a:cubicBezTo>
                    <a:pt x="14419" y="3162"/>
                    <a:pt x="22053" y="0"/>
                    <a:pt x="30014" y="0"/>
                  </a:cubicBezTo>
                  <a:close/>
                </a:path>
              </a:pathLst>
            </a:custGeom>
            <a:solidFill>
              <a:srgbClr val="2D8BBA"/>
            </a:solidFill>
          </p:spPr>
        </p:sp>
        <p:sp>
          <p:nvSpPr>
            <p:cNvPr name="TextBox 39" id="39"/>
            <p:cNvSpPr txBox="true"/>
            <p:nvPr/>
          </p:nvSpPr>
          <p:spPr>
            <a:xfrm>
              <a:off x="0" y="-38100"/>
              <a:ext cx="2794244" cy="776496"/>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0190249" y="6408063"/>
            <a:ext cx="7765998" cy="701403"/>
            <a:chOff x="0" y="0"/>
            <a:chExt cx="1757125" cy="158698"/>
          </a:xfrm>
        </p:grpSpPr>
        <p:sp>
          <p:nvSpPr>
            <p:cNvPr name="Freeform 41" id="41"/>
            <p:cNvSpPr/>
            <p:nvPr/>
          </p:nvSpPr>
          <p:spPr>
            <a:xfrm flipH="false" flipV="false" rot="0">
              <a:off x="0" y="0"/>
              <a:ext cx="1757125" cy="158698"/>
            </a:xfrm>
            <a:custGeom>
              <a:avLst/>
              <a:gdLst/>
              <a:ahLst/>
              <a:cxnLst/>
              <a:rect r="r" b="b" t="t" l="l"/>
              <a:pathLst>
                <a:path h="158698" w="1757125">
                  <a:moveTo>
                    <a:pt x="0" y="0"/>
                  </a:moveTo>
                  <a:lnTo>
                    <a:pt x="1757125" y="0"/>
                  </a:lnTo>
                  <a:lnTo>
                    <a:pt x="1757125" y="158698"/>
                  </a:lnTo>
                  <a:lnTo>
                    <a:pt x="0" y="158698"/>
                  </a:lnTo>
                  <a:close/>
                </a:path>
              </a:pathLst>
            </a:custGeom>
            <a:solidFill>
              <a:srgbClr val="EDEAEA"/>
            </a:solidFill>
          </p:spPr>
        </p:sp>
        <p:sp>
          <p:nvSpPr>
            <p:cNvPr name="TextBox 42" id="42"/>
            <p:cNvSpPr txBox="true"/>
            <p:nvPr/>
          </p:nvSpPr>
          <p:spPr>
            <a:xfrm>
              <a:off x="0" y="-47625"/>
              <a:ext cx="1757125" cy="206323"/>
            </a:xfrm>
            <a:prstGeom prst="rect">
              <a:avLst/>
            </a:prstGeom>
          </p:spPr>
          <p:txBody>
            <a:bodyPr anchor="ctr" rtlCol="false" tIns="59133" lIns="59133" bIns="59133" rIns="59133"/>
            <a:lstStyle/>
            <a:p>
              <a:pPr algn="ctr">
                <a:lnSpc>
                  <a:spcPts val="2731"/>
                </a:lnSpc>
              </a:pPr>
            </a:p>
          </p:txBody>
        </p:sp>
      </p:grpSp>
      <p:sp>
        <p:nvSpPr>
          <p:cNvPr name="Freeform 43" id="43"/>
          <p:cNvSpPr/>
          <p:nvPr/>
        </p:nvSpPr>
        <p:spPr>
          <a:xfrm flipH="false" flipV="false" rot="0">
            <a:off x="9144000" y="7248627"/>
            <a:ext cx="846674" cy="846674"/>
          </a:xfrm>
          <a:custGeom>
            <a:avLst/>
            <a:gdLst/>
            <a:ahLst/>
            <a:cxnLst/>
            <a:rect r="r" b="b" t="t" l="l"/>
            <a:pathLst>
              <a:path h="846674" w="846674">
                <a:moveTo>
                  <a:pt x="0" y="0"/>
                </a:moveTo>
                <a:lnTo>
                  <a:pt x="846674" y="0"/>
                </a:lnTo>
                <a:lnTo>
                  <a:pt x="846674" y="846674"/>
                </a:lnTo>
                <a:lnTo>
                  <a:pt x="0" y="8466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4" id="44"/>
          <p:cNvSpPr/>
          <p:nvPr/>
        </p:nvSpPr>
        <p:spPr>
          <a:xfrm flipH="false" flipV="false" rot="0">
            <a:off x="9220690" y="7309683"/>
            <a:ext cx="693295" cy="693295"/>
          </a:xfrm>
          <a:custGeom>
            <a:avLst/>
            <a:gdLst/>
            <a:ahLst/>
            <a:cxnLst/>
            <a:rect r="r" b="b" t="t" l="l"/>
            <a:pathLst>
              <a:path h="693295" w="693295">
                <a:moveTo>
                  <a:pt x="0" y="0"/>
                </a:moveTo>
                <a:lnTo>
                  <a:pt x="693294" y="0"/>
                </a:lnTo>
                <a:lnTo>
                  <a:pt x="693294" y="693295"/>
                </a:lnTo>
                <a:lnTo>
                  <a:pt x="0" y="6932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5" id="45"/>
          <p:cNvSpPr/>
          <p:nvPr/>
        </p:nvSpPr>
        <p:spPr>
          <a:xfrm flipH="false" flipV="false" rot="0">
            <a:off x="9144000" y="8235376"/>
            <a:ext cx="846674" cy="846674"/>
          </a:xfrm>
          <a:custGeom>
            <a:avLst/>
            <a:gdLst/>
            <a:ahLst/>
            <a:cxnLst/>
            <a:rect r="r" b="b" t="t" l="l"/>
            <a:pathLst>
              <a:path h="846674" w="846674">
                <a:moveTo>
                  <a:pt x="0" y="0"/>
                </a:moveTo>
                <a:lnTo>
                  <a:pt x="846674" y="0"/>
                </a:lnTo>
                <a:lnTo>
                  <a:pt x="846674" y="846675"/>
                </a:lnTo>
                <a:lnTo>
                  <a:pt x="0" y="8466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9224932" y="8299935"/>
            <a:ext cx="717557" cy="717557"/>
          </a:xfrm>
          <a:custGeom>
            <a:avLst/>
            <a:gdLst/>
            <a:ahLst/>
            <a:cxnLst/>
            <a:rect r="r" b="b" t="t" l="l"/>
            <a:pathLst>
              <a:path h="717557" w="717557">
                <a:moveTo>
                  <a:pt x="0" y="0"/>
                </a:moveTo>
                <a:lnTo>
                  <a:pt x="717557" y="0"/>
                </a:lnTo>
                <a:lnTo>
                  <a:pt x="717557" y="717557"/>
                </a:lnTo>
                <a:lnTo>
                  <a:pt x="0" y="7175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7" id="47"/>
          <p:cNvSpPr/>
          <p:nvPr/>
        </p:nvSpPr>
        <p:spPr>
          <a:xfrm flipH="false" flipV="false" rot="0">
            <a:off x="9144000" y="6335427"/>
            <a:ext cx="846674" cy="846674"/>
          </a:xfrm>
          <a:custGeom>
            <a:avLst/>
            <a:gdLst/>
            <a:ahLst/>
            <a:cxnLst/>
            <a:rect r="r" b="b" t="t" l="l"/>
            <a:pathLst>
              <a:path h="846674" w="846674">
                <a:moveTo>
                  <a:pt x="0" y="0"/>
                </a:moveTo>
                <a:lnTo>
                  <a:pt x="846674" y="0"/>
                </a:lnTo>
                <a:lnTo>
                  <a:pt x="846674" y="846675"/>
                </a:lnTo>
                <a:lnTo>
                  <a:pt x="0" y="8466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48" id="48"/>
          <p:cNvSpPr/>
          <p:nvPr/>
        </p:nvSpPr>
        <p:spPr>
          <a:xfrm flipH="true" flipV="true">
            <a:off x="9571579" y="8084213"/>
            <a:ext cx="0" cy="156408"/>
          </a:xfrm>
          <a:prstGeom prst="line">
            <a:avLst/>
          </a:prstGeom>
          <a:ln cap="flat" w="28575">
            <a:solidFill>
              <a:srgbClr val="72A435"/>
            </a:solidFill>
            <a:prstDash val="solid"/>
            <a:headEnd type="none" len="sm" w="sm"/>
            <a:tailEnd type="none" len="sm" w="sm"/>
          </a:ln>
        </p:spPr>
      </p:sp>
      <p:grpSp>
        <p:nvGrpSpPr>
          <p:cNvPr name="Group 49" id="49"/>
          <p:cNvGrpSpPr/>
          <p:nvPr/>
        </p:nvGrpSpPr>
        <p:grpSpPr>
          <a:xfrm rot="0">
            <a:off x="10190249" y="7301576"/>
            <a:ext cx="7765998" cy="701403"/>
            <a:chOff x="0" y="0"/>
            <a:chExt cx="1757125" cy="158698"/>
          </a:xfrm>
        </p:grpSpPr>
        <p:sp>
          <p:nvSpPr>
            <p:cNvPr name="Freeform 50" id="50"/>
            <p:cNvSpPr/>
            <p:nvPr/>
          </p:nvSpPr>
          <p:spPr>
            <a:xfrm flipH="false" flipV="false" rot="0">
              <a:off x="0" y="0"/>
              <a:ext cx="1757125" cy="158698"/>
            </a:xfrm>
            <a:custGeom>
              <a:avLst/>
              <a:gdLst/>
              <a:ahLst/>
              <a:cxnLst/>
              <a:rect r="r" b="b" t="t" l="l"/>
              <a:pathLst>
                <a:path h="158698" w="1757125">
                  <a:moveTo>
                    <a:pt x="0" y="0"/>
                  </a:moveTo>
                  <a:lnTo>
                    <a:pt x="1757125" y="0"/>
                  </a:lnTo>
                  <a:lnTo>
                    <a:pt x="1757125" y="158698"/>
                  </a:lnTo>
                  <a:lnTo>
                    <a:pt x="0" y="158698"/>
                  </a:lnTo>
                  <a:close/>
                </a:path>
              </a:pathLst>
            </a:custGeom>
            <a:solidFill>
              <a:srgbClr val="EDEAEA"/>
            </a:solidFill>
          </p:spPr>
        </p:sp>
        <p:sp>
          <p:nvSpPr>
            <p:cNvPr name="TextBox 51" id="51"/>
            <p:cNvSpPr txBox="true"/>
            <p:nvPr/>
          </p:nvSpPr>
          <p:spPr>
            <a:xfrm>
              <a:off x="0" y="-47625"/>
              <a:ext cx="1757125" cy="206323"/>
            </a:xfrm>
            <a:prstGeom prst="rect">
              <a:avLst/>
            </a:prstGeom>
          </p:spPr>
          <p:txBody>
            <a:bodyPr anchor="ctr" rtlCol="false" tIns="59133" lIns="59133" bIns="59133" rIns="59133"/>
            <a:lstStyle/>
            <a:p>
              <a:pPr algn="ctr">
                <a:lnSpc>
                  <a:spcPts val="2731"/>
                </a:lnSpc>
              </a:pPr>
            </a:p>
          </p:txBody>
        </p:sp>
      </p:grpSp>
      <p:sp>
        <p:nvSpPr>
          <p:cNvPr name="TextBox 52" id="52"/>
          <p:cNvSpPr txBox="true"/>
          <p:nvPr/>
        </p:nvSpPr>
        <p:spPr>
          <a:xfrm rot="0">
            <a:off x="10370580" y="7326081"/>
            <a:ext cx="7405336" cy="612875"/>
          </a:xfrm>
          <a:prstGeom prst="rect">
            <a:avLst/>
          </a:prstGeom>
        </p:spPr>
        <p:txBody>
          <a:bodyPr anchor="t" rtlCol="false" tIns="0" lIns="0" bIns="0" rIns="0">
            <a:spAutoFit/>
          </a:bodyPr>
          <a:lstStyle/>
          <a:p>
            <a:pPr algn="l" marL="376973" indent="-188486" lvl="1">
              <a:lnSpc>
                <a:spcPts val="2444"/>
              </a:lnSpc>
              <a:buFont typeface="Arial"/>
              <a:buChar char="•"/>
            </a:pPr>
            <a:r>
              <a:rPr lang="en-US" b="true" sz="1746">
                <a:solidFill>
                  <a:srgbClr val="000000"/>
                </a:solidFill>
                <a:latin typeface="Poppins Bold"/>
                <a:ea typeface="Poppins Bold"/>
                <a:cs typeface="Poppins Bold"/>
                <a:sym typeface="Poppins Bold"/>
              </a:rPr>
              <a:t>A platform that connects individuals based on shared goals, interests, and compatibility can foster stronger social bonds.</a:t>
            </a:r>
          </a:p>
        </p:txBody>
      </p:sp>
      <p:grpSp>
        <p:nvGrpSpPr>
          <p:cNvPr name="Group 53" id="53"/>
          <p:cNvGrpSpPr/>
          <p:nvPr/>
        </p:nvGrpSpPr>
        <p:grpSpPr>
          <a:xfrm rot="0">
            <a:off x="10190249" y="8195088"/>
            <a:ext cx="7765998" cy="927251"/>
            <a:chOff x="0" y="0"/>
            <a:chExt cx="1757125" cy="209799"/>
          </a:xfrm>
        </p:grpSpPr>
        <p:sp>
          <p:nvSpPr>
            <p:cNvPr name="Freeform 54" id="54"/>
            <p:cNvSpPr/>
            <p:nvPr/>
          </p:nvSpPr>
          <p:spPr>
            <a:xfrm flipH="false" flipV="false" rot="0">
              <a:off x="0" y="0"/>
              <a:ext cx="1757125" cy="209799"/>
            </a:xfrm>
            <a:custGeom>
              <a:avLst/>
              <a:gdLst/>
              <a:ahLst/>
              <a:cxnLst/>
              <a:rect r="r" b="b" t="t" l="l"/>
              <a:pathLst>
                <a:path h="209799" w="1757125">
                  <a:moveTo>
                    <a:pt x="0" y="0"/>
                  </a:moveTo>
                  <a:lnTo>
                    <a:pt x="1757125" y="0"/>
                  </a:lnTo>
                  <a:lnTo>
                    <a:pt x="1757125" y="209799"/>
                  </a:lnTo>
                  <a:lnTo>
                    <a:pt x="0" y="209799"/>
                  </a:lnTo>
                  <a:close/>
                </a:path>
              </a:pathLst>
            </a:custGeom>
            <a:solidFill>
              <a:srgbClr val="EDEAEA"/>
            </a:solidFill>
          </p:spPr>
        </p:sp>
        <p:sp>
          <p:nvSpPr>
            <p:cNvPr name="TextBox 55" id="55"/>
            <p:cNvSpPr txBox="true"/>
            <p:nvPr/>
          </p:nvSpPr>
          <p:spPr>
            <a:xfrm>
              <a:off x="0" y="-47625"/>
              <a:ext cx="1757125" cy="257424"/>
            </a:xfrm>
            <a:prstGeom prst="rect">
              <a:avLst/>
            </a:prstGeom>
          </p:spPr>
          <p:txBody>
            <a:bodyPr anchor="ctr" rtlCol="false" tIns="59133" lIns="59133" bIns="59133" rIns="59133"/>
            <a:lstStyle/>
            <a:p>
              <a:pPr algn="ctr">
                <a:lnSpc>
                  <a:spcPts val="2731"/>
                </a:lnSpc>
              </a:pPr>
            </a:p>
          </p:txBody>
        </p:sp>
      </p:grpSp>
      <p:sp>
        <p:nvSpPr>
          <p:cNvPr name="AutoShape 56" id="56"/>
          <p:cNvSpPr/>
          <p:nvPr/>
        </p:nvSpPr>
        <p:spPr>
          <a:xfrm flipV="true">
            <a:off x="9571579" y="7170423"/>
            <a:ext cx="0" cy="78204"/>
          </a:xfrm>
          <a:prstGeom prst="line">
            <a:avLst/>
          </a:prstGeom>
          <a:ln cap="flat" w="28575">
            <a:solidFill>
              <a:srgbClr val="72A435"/>
            </a:solidFill>
            <a:prstDash val="solid"/>
            <a:headEnd type="none" len="sm" w="sm"/>
            <a:tailEnd type="none" len="sm" w="sm"/>
          </a:ln>
        </p:spPr>
      </p:sp>
      <p:sp>
        <p:nvSpPr>
          <p:cNvPr name="Freeform 57" id="57"/>
          <p:cNvSpPr/>
          <p:nvPr/>
        </p:nvSpPr>
        <p:spPr>
          <a:xfrm flipH="false" flipV="false" rot="0">
            <a:off x="9224932" y="6411053"/>
            <a:ext cx="695424" cy="695424"/>
          </a:xfrm>
          <a:custGeom>
            <a:avLst/>
            <a:gdLst/>
            <a:ahLst/>
            <a:cxnLst/>
            <a:rect r="r" b="b" t="t" l="l"/>
            <a:pathLst>
              <a:path h="695424" w="695424">
                <a:moveTo>
                  <a:pt x="0" y="0"/>
                </a:moveTo>
                <a:lnTo>
                  <a:pt x="695424" y="0"/>
                </a:lnTo>
                <a:lnTo>
                  <a:pt x="695424" y="695423"/>
                </a:lnTo>
                <a:lnTo>
                  <a:pt x="0" y="6954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8" id="58"/>
          <p:cNvSpPr txBox="true"/>
          <p:nvPr/>
        </p:nvSpPr>
        <p:spPr>
          <a:xfrm rot="0">
            <a:off x="10370580" y="6523156"/>
            <a:ext cx="7917420" cy="496670"/>
          </a:xfrm>
          <a:prstGeom prst="rect">
            <a:avLst/>
          </a:prstGeom>
        </p:spPr>
        <p:txBody>
          <a:bodyPr anchor="t" rtlCol="false" tIns="0" lIns="0" bIns="0" rIns="0">
            <a:spAutoFit/>
          </a:bodyPr>
          <a:lstStyle/>
          <a:p>
            <a:pPr algn="l" marL="312204" indent="-156102" lvl="1">
              <a:lnSpc>
                <a:spcPts val="2024"/>
              </a:lnSpc>
              <a:buFont typeface="Arial"/>
              <a:buChar char="•"/>
            </a:pPr>
            <a:r>
              <a:rPr lang="en-US" b="true" sz="1446">
                <a:solidFill>
                  <a:srgbClr val="000000"/>
                </a:solidFill>
                <a:latin typeface="Poppins Bold"/>
                <a:ea typeface="Poppins Bold"/>
                <a:cs typeface="Poppins Bold"/>
                <a:sym typeface="Poppins Bold"/>
              </a:rPr>
              <a:t>Weak social ties reduce opportunities for collaborative living and shared experiences, key aspects of building cohesive urban communities</a:t>
            </a:r>
          </a:p>
        </p:txBody>
      </p:sp>
      <p:sp>
        <p:nvSpPr>
          <p:cNvPr name="TextBox 59" id="59"/>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FFFFF"/>
                </a:solidFill>
                <a:latin typeface="Mokoto"/>
                <a:ea typeface="Mokoto"/>
                <a:cs typeface="Mokoto"/>
                <a:sym typeface="Mokoto"/>
              </a:rPr>
              <a:t>Problem Statement</a:t>
            </a:r>
          </a:p>
        </p:txBody>
      </p:sp>
      <p:sp>
        <p:nvSpPr>
          <p:cNvPr name="TextBox 60" id="60"/>
          <p:cNvSpPr txBox="true"/>
          <p:nvPr/>
        </p:nvSpPr>
        <p:spPr>
          <a:xfrm rot="0">
            <a:off x="6052264" y="9790046"/>
            <a:ext cx="6183472" cy="36195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FFFFF"/>
                </a:solidFill>
                <a:latin typeface="Roboto Mono Bold"/>
                <a:ea typeface="Roboto Mono Bold"/>
                <a:cs typeface="Roboto Mono Bold"/>
                <a:sym typeface="Roboto Mono Bold"/>
              </a:rPr>
              <a:t>wHACKiest &lt;/2024&gt; Idea Submission</a:t>
            </a:r>
          </a:p>
        </p:txBody>
      </p:sp>
      <p:sp>
        <p:nvSpPr>
          <p:cNvPr name="TextBox 61" id="61"/>
          <p:cNvSpPr txBox="true"/>
          <p:nvPr/>
        </p:nvSpPr>
        <p:spPr>
          <a:xfrm rot="0">
            <a:off x="11240548" y="4230423"/>
            <a:ext cx="1894510" cy="353825"/>
          </a:xfrm>
          <a:prstGeom prst="rect">
            <a:avLst/>
          </a:prstGeom>
        </p:spPr>
        <p:txBody>
          <a:bodyPr anchor="t" rtlCol="false" tIns="0" lIns="0" bIns="0" rIns="0">
            <a:spAutoFit/>
          </a:bodyPr>
          <a:lstStyle/>
          <a:p>
            <a:pPr algn="ctr">
              <a:lnSpc>
                <a:spcPts val="2774"/>
              </a:lnSpc>
            </a:pPr>
            <a:r>
              <a:rPr lang="en-US" sz="1981">
                <a:solidFill>
                  <a:srgbClr val="F6F5F6"/>
                </a:solidFill>
                <a:latin typeface="Poppins"/>
                <a:ea typeface="Poppins"/>
                <a:cs typeface="Poppins"/>
                <a:sym typeface="Poppins"/>
              </a:rPr>
              <a:t>55%</a:t>
            </a:r>
          </a:p>
        </p:txBody>
      </p:sp>
      <p:sp>
        <p:nvSpPr>
          <p:cNvPr name="TextBox 62" id="62"/>
          <p:cNvSpPr txBox="true"/>
          <p:nvPr/>
        </p:nvSpPr>
        <p:spPr>
          <a:xfrm rot="0">
            <a:off x="10190249" y="4271180"/>
            <a:ext cx="1681545" cy="309919"/>
          </a:xfrm>
          <a:prstGeom prst="rect">
            <a:avLst/>
          </a:prstGeom>
        </p:spPr>
        <p:txBody>
          <a:bodyPr anchor="t" rtlCol="false" tIns="0" lIns="0" bIns="0" rIns="0">
            <a:spAutoFit/>
          </a:bodyPr>
          <a:lstStyle/>
          <a:p>
            <a:pPr algn="ctr">
              <a:lnSpc>
                <a:spcPts val="2462"/>
              </a:lnSpc>
            </a:pPr>
            <a:r>
              <a:rPr lang="en-US" sz="1758">
                <a:solidFill>
                  <a:srgbClr val="F6F5F6"/>
                </a:solidFill>
                <a:latin typeface="Poppins"/>
                <a:ea typeface="Poppins"/>
                <a:cs typeface="Poppins"/>
                <a:sym typeface="Poppins"/>
              </a:rPr>
              <a:t>27%</a:t>
            </a:r>
          </a:p>
        </p:txBody>
      </p:sp>
      <p:sp>
        <p:nvSpPr>
          <p:cNvPr name="TextBox 63" id="63"/>
          <p:cNvSpPr txBox="true"/>
          <p:nvPr/>
        </p:nvSpPr>
        <p:spPr>
          <a:xfrm rot="0">
            <a:off x="11359038" y="2702305"/>
            <a:ext cx="6305712" cy="349714"/>
          </a:xfrm>
          <a:prstGeom prst="rect">
            <a:avLst/>
          </a:prstGeom>
        </p:spPr>
        <p:txBody>
          <a:bodyPr anchor="t" rtlCol="false" tIns="0" lIns="0" bIns="0" rIns="0">
            <a:spAutoFit/>
          </a:bodyPr>
          <a:lstStyle/>
          <a:p>
            <a:pPr algn="ctr">
              <a:lnSpc>
                <a:spcPts val="2714"/>
              </a:lnSpc>
            </a:pPr>
            <a:r>
              <a:rPr lang="en-US" b="true" sz="1938" spc="62">
                <a:solidFill>
                  <a:srgbClr val="FDFDFD"/>
                </a:solidFill>
                <a:latin typeface="Poppins Bold"/>
                <a:ea typeface="Poppins Bold"/>
                <a:cs typeface="Poppins Bold"/>
                <a:sym typeface="Poppins Bold"/>
              </a:rPr>
              <a:t>SURVEY INSIGHTS</a:t>
            </a:r>
          </a:p>
        </p:txBody>
      </p:sp>
      <p:sp>
        <p:nvSpPr>
          <p:cNvPr name="TextBox 64" id="64"/>
          <p:cNvSpPr txBox="true"/>
          <p:nvPr/>
        </p:nvSpPr>
        <p:spPr>
          <a:xfrm rot="0">
            <a:off x="1667943" y="6009335"/>
            <a:ext cx="6075353" cy="668351"/>
          </a:xfrm>
          <a:prstGeom prst="rect">
            <a:avLst/>
          </a:prstGeom>
        </p:spPr>
        <p:txBody>
          <a:bodyPr anchor="t" rtlCol="false" tIns="0" lIns="0" bIns="0" rIns="0">
            <a:spAutoFit/>
          </a:bodyPr>
          <a:lstStyle/>
          <a:p>
            <a:pPr algn="ctr">
              <a:lnSpc>
                <a:spcPts val="2615"/>
              </a:lnSpc>
            </a:pPr>
            <a:r>
              <a:rPr lang="en-US" b="true" sz="1868" spc="59">
                <a:solidFill>
                  <a:srgbClr val="FDFDFD"/>
                </a:solidFill>
                <a:latin typeface="Poppins Semi-Bold"/>
                <a:ea typeface="Poppins Semi-Bold"/>
                <a:cs typeface="Poppins Semi-Bold"/>
                <a:sym typeface="Poppins Semi-Bold"/>
              </a:rPr>
              <a:t>TOP PAIN POINTS</a:t>
            </a:r>
          </a:p>
          <a:p>
            <a:pPr algn="ctr">
              <a:lnSpc>
                <a:spcPts val="2615"/>
              </a:lnSpc>
            </a:pPr>
          </a:p>
        </p:txBody>
      </p:sp>
      <p:sp>
        <p:nvSpPr>
          <p:cNvPr name="TextBox 65" id="65"/>
          <p:cNvSpPr txBox="true"/>
          <p:nvPr/>
        </p:nvSpPr>
        <p:spPr>
          <a:xfrm rot="0">
            <a:off x="4129263" y="6903887"/>
            <a:ext cx="4350924" cy="1449515"/>
          </a:xfrm>
          <a:prstGeom prst="rect">
            <a:avLst/>
          </a:prstGeom>
        </p:spPr>
        <p:txBody>
          <a:bodyPr anchor="t" rtlCol="false" tIns="0" lIns="0" bIns="0" rIns="0">
            <a:spAutoFit/>
          </a:bodyPr>
          <a:lstStyle/>
          <a:p>
            <a:pPr algn="just">
              <a:lnSpc>
                <a:spcPts val="1655"/>
              </a:lnSpc>
            </a:pPr>
            <a:r>
              <a:rPr lang="en-US" sz="1379">
                <a:solidFill>
                  <a:srgbClr val="F6F5F6"/>
                </a:solidFill>
                <a:latin typeface="Poppins"/>
                <a:ea typeface="Poppins"/>
                <a:cs typeface="Poppins"/>
                <a:sym typeface="Poppins"/>
              </a:rPr>
              <a:t>Likely to attend social events because of lack of partner</a:t>
            </a:r>
          </a:p>
          <a:p>
            <a:pPr algn="just">
              <a:lnSpc>
                <a:spcPts val="1655"/>
              </a:lnSpc>
            </a:pPr>
          </a:p>
          <a:p>
            <a:pPr algn="just">
              <a:lnSpc>
                <a:spcPts val="1655"/>
              </a:lnSpc>
            </a:pPr>
            <a:r>
              <a:rPr lang="en-US" sz="1379">
                <a:solidFill>
                  <a:srgbClr val="F6F5F6"/>
                </a:solidFill>
                <a:latin typeface="Poppins"/>
                <a:ea typeface="Poppins"/>
                <a:cs typeface="Poppins"/>
                <a:sym typeface="Poppins"/>
              </a:rPr>
              <a:t>Struggle to go to Gym because of lack of partner</a:t>
            </a:r>
          </a:p>
          <a:p>
            <a:pPr algn="just">
              <a:lnSpc>
                <a:spcPts val="1655"/>
              </a:lnSpc>
            </a:pPr>
          </a:p>
          <a:p>
            <a:pPr algn="just">
              <a:lnSpc>
                <a:spcPts val="1655"/>
              </a:lnSpc>
            </a:pPr>
            <a:r>
              <a:rPr lang="en-US" sz="1379">
                <a:solidFill>
                  <a:srgbClr val="F6F5F6"/>
                </a:solidFill>
                <a:latin typeface="Poppins"/>
                <a:ea typeface="Poppins"/>
                <a:cs typeface="Poppins"/>
                <a:sym typeface="Poppins"/>
              </a:rPr>
              <a:t>Looking for flatmates as per preference </a:t>
            </a:r>
          </a:p>
          <a:p>
            <a:pPr algn="just">
              <a:lnSpc>
                <a:spcPts val="1655"/>
              </a:lnSpc>
            </a:pPr>
          </a:p>
        </p:txBody>
      </p:sp>
      <p:sp>
        <p:nvSpPr>
          <p:cNvPr name="TextBox 66" id="66"/>
          <p:cNvSpPr txBox="true"/>
          <p:nvPr/>
        </p:nvSpPr>
        <p:spPr>
          <a:xfrm rot="0">
            <a:off x="10436199" y="3682261"/>
            <a:ext cx="1681545" cy="309919"/>
          </a:xfrm>
          <a:prstGeom prst="rect">
            <a:avLst/>
          </a:prstGeom>
        </p:spPr>
        <p:txBody>
          <a:bodyPr anchor="t" rtlCol="false" tIns="0" lIns="0" bIns="0" rIns="0">
            <a:spAutoFit/>
          </a:bodyPr>
          <a:lstStyle/>
          <a:p>
            <a:pPr algn="ctr">
              <a:lnSpc>
                <a:spcPts val="2462"/>
              </a:lnSpc>
            </a:pPr>
            <a:r>
              <a:rPr lang="en-US" sz="1758">
                <a:solidFill>
                  <a:srgbClr val="F6F5F6"/>
                </a:solidFill>
                <a:latin typeface="Poppins"/>
                <a:ea typeface="Poppins"/>
                <a:cs typeface="Poppins"/>
                <a:sym typeface="Poppins"/>
              </a:rPr>
              <a:t>18%</a:t>
            </a:r>
          </a:p>
        </p:txBody>
      </p:sp>
      <p:sp>
        <p:nvSpPr>
          <p:cNvPr name="TextBox 67" id="67"/>
          <p:cNvSpPr txBox="true"/>
          <p:nvPr/>
        </p:nvSpPr>
        <p:spPr>
          <a:xfrm rot="0">
            <a:off x="13568017" y="3654838"/>
            <a:ext cx="4173462" cy="1437075"/>
          </a:xfrm>
          <a:prstGeom prst="rect">
            <a:avLst/>
          </a:prstGeom>
        </p:spPr>
        <p:txBody>
          <a:bodyPr anchor="t" rtlCol="false" tIns="0" lIns="0" bIns="0" rIns="0">
            <a:spAutoFit/>
          </a:bodyPr>
          <a:lstStyle/>
          <a:p>
            <a:pPr algn="just">
              <a:lnSpc>
                <a:spcPts val="1461"/>
              </a:lnSpc>
            </a:pPr>
            <a:r>
              <a:rPr lang="en-US" sz="1217">
                <a:solidFill>
                  <a:srgbClr val="F6F5F6"/>
                </a:solidFill>
                <a:latin typeface="Poppins"/>
                <a:ea typeface="Poppins"/>
                <a:cs typeface="Poppins"/>
                <a:sym typeface="Poppins"/>
              </a:rPr>
              <a:t>LNeed for flatmates as per various filter preferences</a:t>
            </a:r>
          </a:p>
          <a:p>
            <a:pPr algn="just">
              <a:lnSpc>
                <a:spcPts val="1461"/>
              </a:lnSpc>
            </a:pPr>
          </a:p>
          <a:p>
            <a:pPr algn="just">
              <a:lnSpc>
                <a:spcPts val="1461"/>
              </a:lnSpc>
            </a:pPr>
          </a:p>
          <a:p>
            <a:pPr algn="just">
              <a:lnSpc>
                <a:spcPts val="1461"/>
              </a:lnSpc>
            </a:pPr>
            <a:r>
              <a:rPr lang="en-US" sz="1217">
                <a:solidFill>
                  <a:srgbClr val="F6F5F6"/>
                </a:solidFill>
                <a:latin typeface="Poppins"/>
                <a:ea typeface="Poppins"/>
                <a:cs typeface="Poppins"/>
                <a:sym typeface="Poppins"/>
              </a:rPr>
              <a:t>Need partner for sports to find motivation </a:t>
            </a:r>
          </a:p>
          <a:p>
            <a:pPr algn="just">
              <a:lnSpc>
                <a:spcPts val="1461"/>
              </a:lnSpc>
            </a:pPr>
          </a:p>
          <a:p>
            <a:pPr algn="just">
              <a:lnSpc>
                <a:spcPts val="1461"/>
              </a:lnSpc>
            </a:pPr>
            <a:r>
              <a:rPr lang="en-US" sz="1217">
                <a:solidFill>
                  <a:srgbClr val="F6F5F6"/>
                </a:solidFill>
                <a:latin typeface="Poppins"/>
                <a:ea typeface="Poppins"/>
                <a:cs typeface="Poppins"/>
                <a:sym typeface="Poppins"/>
              </a:rPr>
              <a:t>Not willing to attend social events because of lack of partner</a:t>
            </a:r>
          </a:p>
          <a:p>
            <a:pPr algn="just">
              <a:lnSpc>
                <a:spcPts val="1461"/>
              </a:lnSpc>
            </a:pPr>
          </a:p>
        </p:txBody>
      </p:sp>
      <p:sp>
        <p:nvSpPr>
          <p:cNvPr name="TextBox 68" id="68"/>
          <p:cNvSpPr txBox="true"/>
          <p:nvPr/>
        </p:nvSpPr>
        <p:spPr>
          <a:xfrm rot="-2700000">
            <a:off x="522043" y="6841229"/>
            <a:ext cx="1607603" cy="298113"/>
          </a:xfrm>
          <a:prstGeom prst="rect">
            <a:avLst/>
          </a:prstGeom>
        </p:spPr>
        <p:txBody>
          <a:bodyPr anchor="t" rtlCol="false" tIns="0" lIns="0" bIns="0" rIns="0">
            <a:spAutoFit/>
          </a:bodyPr>
          <a:lstStyle/>
          <a:p>
            <a:pPr algn="ctr">
              <a:lnSpc>
                <a:spcPts val="2354"/>
              </a:lnSpc>
            </a:pPr>
            <a:r>
              <a:rPr lang="en-US" sz="1681">
                <a:solidFill>
                  <a:srgbClr val="F6F5F6"/>
                </a:solidFill>
                <a:latin typeface="Poppins"/>
                <a:ea typeface="Poppins"/>
                <a:cs typeface="Poppins"/>
                <a:sym typeface="Poppins"/>
              </a:rPr>
              <a:t>31%</a:t>
            </a:r>
          </a:p>
        </p:txBody>
      </p:sp>
      <p:sp>
        <p:nvSpPr>
          <p:cNvPr name="TextBox 69" id="69"/>
          <p:cNvSpPr txBox="true"/>
          <p:nvPr/>
        </p:nvSpPr>
        <p:spPr>
          <a:xfrm rot="1858547">
            <a:off x="2119253" y="7364348"/>
            <a:ext cx="1477296" cy="273007"/>
          </a:xfrm>
          <a:prstGeom prst="rect">
            <a:avLst/>
          </a:prstGeom>
        </p:spPr>
        <p:txBody>
          <a:bodyPr anchor="t" rtlCol="false" tIns="0" lIns="0" bIns="0" rIns="0">
            <a:spAutoFit/>
          </a:bodyPr>
          <a:lstStyle/>
          <a:p>
            <a:pPr algn="ctr">
              <a:lnSpc>
                <a:spcPts val="2294"/>
              </a:lnSpc>
            </a:pPr>
            <a:r>
              <a:rPr lang="en-US" sz="1639">
                <a:solidFill>
                  <a:srgbClr val="F6F5F6"/>
                </a:solidFill>
                <a:latin typeface="Poppins"/>
                <a:ea typeface="Poppins"/>
                <a:cs typeface="Poppins"/>
                <a:sym typeface="Poppins"/>
              </a:rPr>
              <a:t>40%</a:t>
            </a:r>
          </a:p>
        </p:txBody>
      </p:sp>
      <p:sp>
        <p:nvSpPr>
          <p:cNvPr name="TextBox 70" id="70"/>
          <p:cNvSpPr txBox="true"/>
          <p:nvPr/>
        </p:nvSpPr>
        <p:spPr>
          <a:xfrm rot="2223128">
            <a:off x="701634" y="8265152"/>
            <a:ext cx="1607603" cy="298113"/>
          </a:xfrm>
          <a:prstGeom prst="rect">
            <a:avLst/>
          </a:prstGeom>
        </p:spPr>
        <p:txBody>
          <a:bodyPr anchor="t" rtlCol="false" tIns="0" lIns="0" bIns="0" rIns="0">
            <a:spAutoFit/>
          </a:bodyPr>
          <a:lstStyle/>
          <a:p>
            <a:pPr algn="ctr">
              <a:lnSpc>
                <a:spcPts val="2354"/>
              </a:lnSpc>
            </a:pPr>
            <a:r>
              <a:rPr lang="en-US" sz="1681">
                <a:solidFill>
                  <a:srgbClr val="F6F5F6"/>
                </a:solidFill>
                <a:latin typeface="Poppins"/>
                <a:ea typeface="Poppins"/>
                <a:cs typeface="Poppins"/>
                <a:sym typeface="Poppins"/>
              </a:rPr>
              <a:t>27%</a:t>
            </a:r>
          </a:p>
        </p:txBody>
      </p:sp>
      <p:sp>
        <p:nvSpPr>
          <p:cNvPr name="TextBox 71" id="71"/>
          <p:cNvSpPr txBox="true"/>
          <p:nvPr/>
        </p:nvSpPr>
        <p:spPr>
          <a:xfrm rot="0">
            <a:off x="13290659" y="5088848"/>
            <a:ext cx="4222436" cy="190063"/>
          </a:xfrm>
          <a:prstGeom prst="rect">
            <a:avLst/>
          </a:prstGeom>
        </p:spPr>
        <p:txBody>
          <a:bodyPr anchor="t" rtlCol="false" tIns="0" lIns="0" bIns="0" rIns="0">
            <a:spAutoFit/>
          </a:bodyPr>
          <a:lstStyle/>
          <a:p>
            <a:pPr algn="just">
              <a:lnSpc>
                <a:spcPts val="1478"/>
              </a:lnSpc>
            </a:pPr>
            <a:r>
              <a:rPr lang="en-US" sz="1232">
                <a:solidFill>
                  <a:srgbClr val="F6F5F6"/>
                </a:solidFill>
                <a:latin typeface="Poppins"/>
                <a:ea typeface="Poppins"/>
                <a:cs typeface="Poppins"/>
                <a:sym typeface="Poppins"/>
              </a:rPr>
              <a:t>Survey Link: https://forms.gle/faLUtUD4wdFcZ8EU8</a:t>
            </a:r>
          </a:p>
        </p:txBody>
      </p:sp>
      <p:sp>
        <p:nvSpPr>
          <p:cNvPr name="TextBox 72" id="72"/>
          <p:cNvSpPr txBox="true"/>
          <p:nvPr/>
        </p:nvSpPr>
        <p:spPr>
          <a:xfrm rot="0">
            <a:off x="905616" y="2825204"/>
            <a:ext cx="8710199" cy="2163813"/>
          </a:xfrm>
          <a:prstGeom prst="rect">
            <a:avLst/>
          </a:prstGeom>
        </p:spPr>
        <p:txBody>
          <a:bodyPr anchor="t" rtlCol="false" tIns="0" lIns="0" bIns="0" rIns="0">
            <a:spAutoFit/>
          </a:bodyPr>
          <a:lstStyle/>
          <a:p>
            <a:pPr algn="just">
              <a:lnSpc>
                <a:spcPts val="2449"/>
              </a:lnSpc>
            </a:pPr>
            <a:r>
              <a:rPr lang="en-US" sz="1749" b="true">
                <a:solidFill>
                  <a:srgbClr val="F6F5F6"/>
                </a:solidFill>
                <a:latin typeface="Poppins Medium"/>
                <a:ea typeface="Poppins Medium"/>
                <a:cs typeface="Poppins Medium"/>
                <a:sym typeface="Poppins Medium"/>
              </a:rPr>
              <a:t>In rapidly growing urban areas, social isolation and lack of meaningful connections among residents are significant challenges. While cities provide numerous opportunities for shared living, fitness, and events, individuals often struggle to find compatible companions for cohabitation, exercising, or attending local activities. This disconnect not only affects personal well-being but also undermines the sense of community essential for sustainable urban development.</a:t>
            </a:r>
          </a:p>
        </p:txBody>
      </p:sp>
      <p:sp>
        <p:nvSpPr>
          <p:cNvPr name="TextBox 73" id="73"/>
          <p:cNvSpPr txBox="true"/>
          <p:nvPr/>
        </p:nvSpPr>
        <p:spPr>
          <a:xfrm rot="0">
            <a:off x="10370580" y="8184220"/>
            <a:ext cx="7405336" cy="917675"/>
          </a:xfrm>
          <a:prstGeom prst="rect">
            <a:avLst/>
          </a:prstGeom>
        </p:spPr>
        <p:txBody>
          <a:bodyPr anchor="t" rtlCol="false" tIns="0" lIns="0" bIns="0" rIns="0">
            <a:spAutoFit/>
          </a:bodyPr>
          <a:lstStyle/>
          <a:p>
            <a:pPr algn="l" marL="376973" indent="-188486" lvl="1">
              <a:lnSpc>
                <a:spcPts val="2444"/>
              </a:lnSpc>
              <a:buFont typeface="Arial"/>
              <a:buChar char="•"/>
            </a:pPr>
            <a:r>
              <a:rPr lang="en-US" b="true" sz="1746">
                <a:solidFill>
                  <a:srgbClr val="000000"/>
                </a:solidFill>
                <a:latin typeface="Poppins Bold"/>
                <a:ea typeface="Poppins Bold"/>
                <a:cs typeface="Poppins Bold"/>
                <a:sym typeface="Poppins Bold"/>
              </a:rPr>
              <a:t>Existing social and event apps focus more on networking or entertainment but fail to address deeper, everyday connections.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Freeform 7" id="7"/>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428086" y="3863664"/>
            <a:ext cx="6940228" cy="961829"/>
            <a:chOff x="0" y="0"/>
            <a:chExt cx="2106408" cy="291922"/>
          </a:xfrm>
        </p:grpSpPr>
        <p:sp>
          <p:nvSpPr>
            <p:cNvPr name="Freeform 10" id="10"/>
            <p:cNvSpPr/>
            <p:nvPr/>
          </p:nvSpPr>
          <p:spPr>
            <a:xfrm flipH="false" flipV="false" rot="0">
              <a:off x="0" y="0"/>
              <a:ext cx="2106408" cy="291922"/>
            </a:xfrm>
            <a:custGeom>
              <a:avLst/>
              <a:gdLst/>
              <a:ahLst/>
              <a:cxnLst/>
              <a:rect r="r" b="b" t="t" l="l"/>
              <a:pathLst>
                <a:path h="291922" w="2106408">
                  <a:moveTo>
                    <a:pt x="111551" y="0"/>
                  </a:moveTo>
                  <a:lnTo>
                    <a:pt x="1994857" y="0"/>
                  </a:lnTo>
                  <a:cubicBezTo>
                    <a:pt x="2024442" y="0"/>
                    <a:pt x="2052816" y="11753"/>
                    <a:pt x="2073736" y="32673"/>
                  </a:cubicBezTo>
                  <a:cubicBezTo>
                    <a:pt x="2094656" y="53593"/>
                    <a:pt x="2106408" y="81966"/>
                    <a:pt x="2106408" y="111551"/>
                  </a:cubicBezTo>
                  <a:lnTo>
                    <a:pt x="2106408" y="180371"/>
                  </a:lnTo>
                  <a:cubicBezTo>
                    <a:pt x="2106408" y="209956"/>
                    <a:pt x="2094656" y="238329"/>
                    <a:pt x="2073736" y="259249"/>
                  </a:cubicBezTo>
                  <a:cubicBezTo>
                    <a:pt x="2052816" y="280169"/>
                    <a:pt x="2024442" y="291922"/>
                    <a:pt x="1994857" y="291922"/>
                  </a:cubicBezTo>
                  <a:lnTo>
                    <a:pt x="111551" y="291922"/>
                  </a:lnTo>
                  <a:cubicBezTo>
                    <a:pt x="81966" y="291922"/>
                    <a:pt x="53593" y="280169"/>
                    <a:pt x="32673" y="259249"/>
                  </a:cubicBezTo>
                  <a:cubicBezTo>
                    <a:pt x="11753" y="238329"/>
                    <a:pt x="0" y="209956"/>
                    <a:pt x="0" y="180371"/>
                  </a:cubicBezTo>
                  <a:lnTo>
                    <a:pt x="0" y="111551"/>
                  </a:lnTo>
                  <a:cubicBezTo>
                    <a:pt x="0" y="81966"/>
                    <a:pt x="11753" y="53593"/>
                    <a:pt x="32673" y="32673"/>
                  </a:cubicBezTo>
                  <a:cubicBezTo>
                    <a:pt x="53593" y="11753"/>
                    <a:pt x="81966" y="0"/>
                    <a:pt x="111551" y="0"/>
                  </a:cubicBezTo>
                  <a:close/>
                </a:path>
              </a:pathLst>
            </a:custGeom>
            <a:solidFill>
              <a:srgbClr val="6CC7FC"/>
            </a:solidFill>
          </p:spPr>
        </p:sp>
        <p:sp>
          <p:nvSpPr>
            <p:cNvPr name="TextBox 11" id="11"/>
            <p:cNvSpPr txBox="true"/>
            <p:nvPr/>
          </p:nvSpPr>
          <p:spPr>
            <a:xfrm>
              <a:off x="0" y="-38100"/>
              <a:ext cx="2106408" cy="330022"/>
            </a:xfrm>
            <a:prstGeom prst="rect">
              <a:avLst/>
            </a:prstGeom>
          </p:spPr>
          <p:txBody>
            <a:bodyPr anchor="ctr" rtlCol="false" tIns="38073" lIns="38073" bIns="38073" rIns="38073"/>
            <a:lstStyle/>
            <a:p>
              <a:pPr algn="ctr">
                <a:lnSpc>
                  <a:spcPts val="2659"/>
                </a:lnSpc>
              </a:pPr>
            </a:p>
          </p:txBody>
        </p:sp>
      </p:grpSp>
      <p:grpSp>
        <p:nvGrpSpPr>
          <p:cNvPr name="Group 12" id="12"/>
          <p:cNvGrpSpPr/>
          <p:nvPr/>
        </p:nvGrpSpPr>
        <p:grpSpPr>
          <a:xfrm rot="0">
            <a:off x="1601346" y="3951984"/>
            <a:ext cx="7065741" cy="1059349"/>
            <a:chOff x="0" y="0"/>
            <a:chExt cx="2044967" cy="306597"/>
          </a:xfrm>
        </p:grpSpPr>
        <p:sp>
          <p:nvSpPr>
            <p:cNvPr name="Freeform 13" id="13"/>
            <p:cNvSpPr/>
            <p:nvPr/>
          </p:nvSpPr>
          <p:spPr>
            <a:xfrm flipH="false" flipV="false" rot="0">
              <a:off x="0" y="0"/>
              <a:ext cx="2044967" cy="306597"/>
            </a:xfrm>
            <a:custGeom>
              <a:avLst/>
              <a:gdLst/>
              <a:ahLst/>
              <a:cxnLst/>
              <a:rect r="r" b="b" t="t" l="l"/>
              <a:pathLst>
                <a:path h="306597" w="2044967">
                  <a:moveTo>
                    <a:pt x="0" y="0"/>
                  </a:moveTo>
                  <a:lnTo>
                    <a:pt x="2044967" y="0"/>
                  </a:lnTo>
                  <a:lnTo>
                    <a:pt x="2044967" y="306597"/>
                  </a:lnTo>
                  <a:lnTo>
                    <a:pt x="0" y="306597"/>
                  </a:lnTo>
                  <a:close/>
                </a:path>
              </a:pathLst>
            </a:custGeom>
            <a:solidFill>
              <a:srgbClr val="000000">
                <a:alpha val="0"/>
              </a:srgbClr>
            </a:solidFill>
            <a:ln w="19050" cap="sq">
              <a:solidFill>
                <a:srgbClr val="D6D6D6"/>
              </a:solidFill>
              <a:prstDash val="lgDash"/>
              <a:miter/>
            </a:ln>
          </p:spPr>
        </p:sp>
        <p:sp>
          <p:nvSpPr>
            <p:cNvPr name="TextBox 14" id="14"/>
            <p:cNvSpPr txBox="true"/>
            <p:nvPr/>
          </p:nvSpPr>
          <p:spPr>
            <a:xfrm>
              <a:off x="0" y="-38100"/>
              <a:ext cx="2044967" cy="344697"/>
            </a:xfrm>
            <a:prstGeom prst="rect">
              <a:avLst/>
            </a:prstGeom>
          </p:spPr>
          <p:txBody>
            <a:bodyPr anchor="ctr" rtlCol="false" tIns="39927" lIns="39927" bIns="39927" rIns="39927"/>
            <a:lstStyle/>
            <a:p>
              <a:pPr algn="ctr">
                <a:lnSpc>
                  <a:spcPts val="2660"/>
                </a:lnSpc>
              </a:pPr>
            </a:p>
          </p:txBody>
        </p:sp>
      </p:grpSp>
      <p:grpSp>
        <p:nvGrpSpPr>
          <p:cNvPr name="Group 15" id="15"/>
          <p:cNvGrpSpPr/>
          <p:nvPr/>
        </p:nvGrpSpPr>
        <p:grpSpPr>
          <a:xfrm rot="0">
            <a:off x="1592678" y="6476216"/>
            <a:ext cx="7074409" cy="1013231"/>
            <a:chOff x="0" y="0"/>
            <a:chExt cx="2047475" cy="293249"/>
          </a:xfrm>
        </p:grpSpPr>
        <p:sp>
          <p:nvSpPr>
            <p:cNvPr name="Freeform 16" id="16"/>
            <p:cNvSpPr/>
            <p:nvPr/>
          </p:nvSpPr>
          <p:spPr>
            <a:xfrm flipH="false" flipV="false" rot="0">
              <a:off x="0" y="0"/>
              <a:ext cx="2047475" cy="293249"/>
            </a:xfrm>
            <a:custGeom>
              <a:avLst/>
              <a:gdLst/>
              <a:ahLst/>
              <a:cxnLst/>
              <a:rect r="r" b="b" t="t" l="l"/>
              <a:pathLst>
                <a:path h="293249" w="2047475">
                  <a:moveTo>
                    <a:pt x="0" y="0"/>
                  </a:moveTo>
                  <a:lnTo>
                    <a:pt x="2047475" y="0"/>
                  </a:lnTo>
                  <a:lnTo>
                    <a:pt x="2047475" y="293249"/>
                  </a:lnTo>
                  <a:lnTo>
                    <a:pt x="0" y="293249"/>
                  </a:lnTo>
                  <a:close/>
                </a:path>
              </a:pathLst>
            </a:custGeom>
            <a:solidFill>
              <a:srgbClr val="000000">
                <a:alpha val="0"/>
              </a:srgbClr>
            </a:solidFill>
            <a:ln w="19050" cap="sq">
              <a:solidFill>
                <a:srgbClr val="D6D6D6"/>
              </a:solidFill>
              <a:prstDash val="lgDash"/>
              <a:miter/>
            </a:ln>
          </p:spPr>
        </p:sp>
        <p:sp>
          <p:nvSpPr>
            <p:cNvPr name="TextBox 17" id="17"/>
            <p:cNvSpPr txBox="true"/>
            <p:nvPr/>
          </p:nvSpPr>
          <p:spPr>
            <a:xfrm>
              <a:off x="0" y="-38100"/>
              <a:ext cx="2047475" cy="331349"/>
            </a:xfrm>
            <a:prstGeom prst="rect">
              <a:avLst/>
            </a:prstGeom>
          </p:spPr>
          <p:txBody>
            <a:bodyPr anchor="ctr" rtlCol="false" tIns="39927" lIns="39927" bIns="39927" rIns="39927"/>
            <a:lstStyle/>
            <a:p>
              <a:pPr algn="ctr">
                <a:lnSpc>
                  <a:spcPts val="2660"/>
                </a:lnSpc>
              </a:pPr>
            </a:p>
          </p:txBody>
        </p:sp>
      </p:grpSp>
      <p:grpSp>
        <p:nvGrpSpPr>
          <p:cNvPr name="Group 18" id="18"/>
          <p:cNvGrpSpPr/>
          <p:nvPr/>
        </p:nvGrpSpPr>
        <p:grpSpPr>
          <a:xfrm rot="0">
            <a:off x="1592678" y="5237040"/>
            <a:ext cx="7074409" cy="1013470"/>
            <a:chOff x="0" y="0"/>
            <a:chExt cx="2047475" cy="293318"/>
          </a:xfrm>
        </p:grpSpPr>
        <p:sp>
          <p:nvSpPr>
            <p:cNvPr name="Freeform 19" id="19"/>
            <p:cNvSpPr/>
            <p:nvPr/>
          </p:nvSpPr>
          <p:spPr>
            <a:xfrm flipH="false" flipV="false" rot="0">
              <a:off x="0" y="0"/>
              <a:ext cx="2047475" cy="293318"/>
            </a:xfrm>
            <a:custGeom>
              <a:avLst/>
              <a:gdLst/>
              <a:ahLst/>
              <a:cxnLst/>
              <a:rect r="r" b="b" t="t" l="l"/>
              <a:pathLst>
                <a:path h="293318" w="2047475">
                  <a:moveTo>
                    <a:pt x="0" y="0"/>
                  </a:moveTo>
                  <a:lnTo>
                    <a:pt x="2047475" y="0"/>
                  </a:lnTo>
                  <a:lnTo>
                    <a:pt x="2047475" y="293318"/>
                  </a:lnTo>
                  <a:lnTo>
                    <a:pt x="0" y="293318"/>
                  </a:lnTo>
                  <a:close/>
                </a:path>
              </a:pathLst>
            </a:custGeom>
            <a:solidFill>
              <a:srgbClr val="000000">
                <a:alpha val="0"/>
              </a:srgbClr>
            </a:solidFill>
            <a:ln w="28575" cap="sq">
              <a:solidFill>
                <a:srgbClr val="E82A8C"/>
              </a:solidFill>
              <a:prstDash val="lgDash"/>
              <a:miter/>
            </a:ln>
          </p:spPr>
        </p:sp>
        <p:sp>
          <p:nvSpPr>
            <p:cNvPr name="TextBox 20" id="20"/>
            <p:cNvSpPr txBox="true"/>
            <p:nvPr/>
          </p:nvSpPr>
          <p:spPr>
            <a:xfrm>
              <a:off x="0" y="-38100"/>
              <a:ext cx="2047475" cy="331418"/>
            </a:xfrm>
            <a:prstGeom prst="rect">
              <a:avLst/>
            </a:prstGeom>
          </p:spPr>
          <p:txBody>
            <a:bodyPr anchor="ctr" rtlCol="false" tIns="39927" lIns="39927" bIns="39927" rIns="39927"/>
            <a:lstStyle/>
            <a:p>
              <a:pPr algn="ctr">
                <a:lnSpc>
                  <a:spcPts val="2660"/>
                </a:lnSpc>
              </a:pPr>
            </a:p>
          </p:txBody>
        </p:sp>
      </p:grpSp>
      <p:sp>
        <p:nvSpPr>
          <p:cNvPr name="AutoShape 21" id="21"/>
          <p:cNvSpPr/>
          <p:nvPr/>
        </p:nvSpPr>
        <p:spPr>
          <a:xfrm flipH="true">
            <a:off x="8230174" y="2858870"/>
            <a:ext cx="550378" cy="0"/>
          </a:xfrm>
          <a:prstGeom prst="line">
            <a:avLst/>
          </a:prstGeom>
          <a:ln cap="flat" w="38100">
            <a:solidFill>
              <a:srgbClr val="E82A8C"/>
            </a:solidFill>
            <a:prstDash val="solid"/>
            <a:headEnd type="none" len="sm" w="sm"/>
            <a:tailEnd type="none" len="sm" w="sm"/>
          </a:ln>
        </p:spPr>
      </p:sp>
      <p:sp>
        <p:nvSpPr>
          <p:cNvPr name="AutoShape 22" id="22"/>
          <p:cNvSpPr/>
          <p:nvPr/>
        </p:nvSpPr>
        <p:spPr>
          <a:xfrm flipH="true">
            <a:off x="11443859" y="2838808"/>
            <a:ext cx="550378" cy="0"/>
          </a:xfrm>
          <a:prstGeom prst="line">
            <a:avLst/>
          </a:prstGeom>
          <a:ln cap="flat" w="38100">
            <a:solidFill>
              <a:srgbClr val="E82A8C"/>
            </a:solidFill>
            <a:prstDash val="solid"/>
            <a:headEnd type="none" len="sm" w="sm"/>
            <a:tailEnd type="none" len="sm" w="sm"/>
          </a:ln>
        </p:spPr>
      </p:sp>
      <p:sp>
        <p:nvSpPr>
          <p:cNvPr name="AutoShape 23" id="23"/>
          <p:cNvSpPr/>
          <p:nvPr/>
        </p:nvSpPr>
        <p:spPr>
          <a:xfrm flipH="true">
            <a:off x="5733064" y="2858870"/>
            <a:ext cx="550378" cy="0"/>
          </a:xfrm>
          <a:prstGeom prst="line">
            <a:avLst/>
          </a:prstGeom>
          <a:ln cap="flat" w="38100">
            <a:solidFill>
              <a:srgbClr val="E82A8C"/>
            </a:solidFill>
            <a:prstDash val="solid"/>
            <a:headEnd type="none" len="sm" w="sm"/>
            <a:tailEnd type="none" len="sm" w="sm"/>
          </a:ln>
        </p:spPr>
      </p:sp>
      <p:sp>
        <p:nvSpPr>
          <p:cNvPr name="AutoShape 24" id="24"/>
          <p:cNvSpPr/>
          <p:nvPr/>
        </p:nvSpPr>
        <p:spPr>
          <a:xfrm flipH="true" flipV="true">
            <a:off x="9001993" y="3781555"/>
            <a:ext cx="0" cy="3961190"/>
          </a:xfrm>
          <a:prstGeom prst="line">
            <a:avLst/>
          </a:prstGeom>
          <a:ln cap="rnd" w="47625">
            <a:solidFill>
              <a:srgbClr val="6CC7FC"/>
            </a:solidFill>
            <a:prstDash val="lgDash"/>
            <a:headEnd type="none" len="sm" w="sm"/>
            <a:tailEnd type="none" len="sm" w="sm"/>
          </a:ln>
        </p:spPr>
      </p:sp>
      <p:sp>
        <p:nvSpPr>
          <p:cNvPr name="AutoShape 25" id="25"/>
          <p:cNvSpPr/>
          <p:nvPr/>
        </p:nvSpPr>
        <p:spPr>
          <a:xfrm flipH="true">
            <a:off x="1601375" y="7763408"/>
            <a:ext cx="14629278" cy="20664"/>
          </a:xfrm>
          <a:prstGeom prst="line">
            <a:avLst/>
          </a:prstGeom>
          <a:ln cap="rnd" w="47625">
            <a:solidFill>
              <a:srgbClr val="6CC7FC"/>
            </a:solidFill>
            <a:prstDash val="lgDash"/>
            <a:headEnd type="none" len="sm" w="sm"/>
            <a:tailEnd type="none" len="sm" w="sm"/>
          </a:ln>
        </p:spPr>
      </p:sp>
      <p:grpSp>
        <p:nvGrpSpPr>
          <p:cNvPr name="Group 26" id="26"/>
          <p:cNvGrpSpPr/>
          <p:nvPr/>
        </p:nvGrpSpPr>
        <p:grpSpPr>
          <a:xfrm rot="0">
            <a:off x="2183941" y="8003108"/>
            <a:ext cx="1365681" cy="136568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28" id="28"/>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grpSp>
        <p:nvGrpSpPr>
          <p:cNvPr name="Group 29" id="29"/>
          <p:cNvGrpSpPr/>
          <p:nvPr/>
        </p:nvGrpSpPr>
        <p:grpSpPr>
          <a:xfrm rot="0">
            <a:off x="4657077" y="8003108"/>
            <a:ext cx="1365681" cy="136568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31" id="31"/>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grpSp>
        <p:nvGrpSpPr>
          <p:cNvPr name="Group 32" id="32"/>
          <p:cNvGrpSpPr/>
          <p:nvPr/>
        </p:nvGrpSpPr>
        <p:grpSpPr>
          <a:xfrm rot="0">
            <a:off x="7130214" y="8003108"/>
            <a:ext cx="1365681" cy="136568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34" id="34"/>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grpSp>
        <p:nvGrpSpPr>
          <p:cNvPr name="Group 35" id="35"/>
          <p:cNvGrpSpPr/>
          <p:nvPr/>
        </p:nvGrpSpPr>
        <p:grpSpPr>
          <a:xfrm rot="0">
            <a:off x="9603351" y="8003108"/>
            <a:ext cx="1365681" cy="136568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37" id="37"/>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grpSp>
        <p:nvGrpSpPr>
          <p:cNvPr name="Group 38" id="38"/>
          <p:cNvGrpSpPr/>
          <p:nvPr/>
        </p:nvGrpSpPr>
        <p:grpSpPr>
          <a:xfrm rot="0">
            <a:off x="12076487" y="8003108"/>
            <a:ext cx="1365681" cy="136568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40" id="40"/>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grpSp>
        <p:nvGrpSpPr>
          <p:cNvPr name="Group 41" id="41"/>
          <p:cNvGrpSpPr/>
          <p:nvPr/>
        </p:nvGrpSpPr>
        <p:grpSpPr>
          <a:xfrm rot="0">
            <a:off x="14549624" y="8003108"/>
            <a:ext cx="1365681" cy="136568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6CC7FC"/>
              </a:solidFill>
              <a:prstDash val="solid"/>
              <a:miter/>
            </a:ln>
          </p:spPr>
        </p:sp>
        <p:sp>
          <p:nvSpPr>
            <p:cNvPr name="TextBox 43" id="43"/>
            <p:cNvSpPr txBox="true"/>
            <p:nvPr/>
          </p:nvSpPr>
          <p:spPr>
            <a:xfrm>
              <a:off x="76200" y="38100"/>
              <a:ext cx="660400" cy="698500"/>
            </a:xfrm>
            <a:prstGeom prst="rect">
              <a:avLst/>
            </a:prstGeom>
          </p:spPr>
          <p:txBody>
            <a:bodyPr anchor="ctr" rtlCol="false" tIns="44338" lIns="44338" bIns="44338" rIns="44338"/>
            <a:lstStyle/>
            <a:p>
              <a:pPr algn="ctr">
                <a:lnSpc>
                  <a:spcPts val="2659"/>
                </a:lnSpc>
              </a:pPr>
            </a:p>
          </p:txBody>
        </p:sp>
      </p:grpSp>
      <p:sp>
        <p:nvSpPr>
          <p:cNvPr name="AutoShape 44" id="44"/>
          <p:cNvSpPr/>
          <p:nvPr/>
        </p:nvSpPr>
        <p:spPr>
          <a:xfrm>
            <a:off x="3642949" y="8685949"/>
            <a:ext cx="943386" cy="0"/>
          </a:xfrm>
          <a:prstGeom prst="line">
            <a:avLst/>
          </a:prstGeom>
          <a:ln cap="flat" w="57150">
            <a:solidFill>
              <a:srgbClr val="E82A8C"/>
            </a:solidFill>
            <a:prstDash val="sysDash"/>
            <a:headEnd type="none" len="sm" w="sm"/>
            <a:tailEnd type="arrow" len="sm" w="med"/>
          </a:ln>
        </p:spPr>
      </p:sp>
      <p:sp>
        <p:nvSpPr>
          <p:cNvPr name="AutoShape 45" id="45"/>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46" id="46"/>
          <p:cNvSpPr/>
          <p:nvPr/>
        </p:nvSpPr>
        <p:spPr>
          <a:xfrm>
            <a:off x="-809003" y="2206348"/>
            <a:ext cx="16560288" cy="0"/>
          </a:xfrm>
          <a:prstGeom prst="line">
            <a:avLst/>
          </a:prstGeom>
          <a:ln cap="flat" w="28575">
            <a:solidFill>
              <a:srgbClr val="6CC7FC"/>
            </a:solidFill>
            <a:prstDash val="solid"/>
            <a:headEnd type="none" len="sm" w="sm"/>
            <a:tailEnd type="none" len="sm" w="sm"/>
          </a:ln>
        </p:spPr>
      </p:sp>
      <p:sp>
        <p:nvSpPr>
          <p:cNvPr name="TextBox 47" id="47"/>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6F5F6"/>
                </a:solidFill>
                <a:latin typeface="Mokoto"/>
                <a:ea typeface="Mokoto"/>
                <a:cs typeface="Mokoto"/>
                <a:sym typeface="Mokoto"/>
              </a:rPr>
              <a:t>Proposed Idea</a:t>
            </a:r>
          </a:p>
        </p:txBody>
      </p:sp>
      <p:sp>
        <p:nvSpPr>
          <p:cNvPr name="TextBox 48" id="48"/>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FFFFF"/>
                </a:solidFill>
                <a:latin typeface="Roboto Mono Bold"/>
                <a:ea typeface="Roboto Mono Bold"/>
                <a:cs typeface="Roboto Mono Bold"/>
                <a:sym typeface="Roboto Mono Bold"/>
              </a:rPr>
              <a:t>wHACKiest &lt;/2024&gt; Idea Submission</a:t>
            </a:r>
          </a:p>
        </p:txBody>
      </p:sp>
      <p:sp>
        <p:nvSpPr>
          <p:cNvPr name="TextBox 49" id="49"/>
          <p:cNvSpPr txBox="true"/>
          <p:nvPr/>
        </p:nvSpPr>
        <p:spPr>
          <a:xfrm rot="0">
            <a:off x="9771536" y="4054203"/>
            <a:ext cx="6253328" cy="567721"/>
          </a:xfrm>
          <a:prstGeom prst="rect">
            <a:avLst/>
          </a:prstGeom>
        </p:spPr>
        <p:txBody>
          <a:bodyPr anchor="t" rtlCol="false" tIns="0" lIns="0" bIns="0" rIns="0">
            <a:spAutoFit/>
          </a:bodyPr>
          <a:lstStyle/>
          <a:p>
            <a:pPr algn="l">
              <a:lnSpc>
                <a:spcPts val="2308"/>
              </a:lnSpc>
            </a:pPr>
            <a:r>
              <a:rPr lang="en-US" sz="1648" b="true">
                <a:solidFill>
                  <a:srgbClr val="000000"/>
                </a:solidFill>
                <a:latin typeface="Montserrat Bold"/>
                <a:ea typeface="Montserrat Bold"/>
                <a:cs typeface="Montserrat Bold"/>
                <a:sym typeface="Montserrat Bold"/>
              </a:rPr>
              <a:t>Consolidate</a:t>
            </a:r>
            <a:r>
              <a:rPr lang="en-US" sz="1648">
                <a:solidFill>
                  <a:srgbClr val="000000"/>
                </a:solidFill>
                <a:latin typeface="Montserrat"/>
                <a:ea typeface="Montserrat"/>
                <a:cs typeface="Montserrat"/>
                <a:sym typeface="Montserrat"/>
              </a:rPr>
              <a:t>:Bringing people together in one platform to share common interests and participate</a:t>
            </a:r>
          </a:p>
        </p:txBody>
      </p:sp>
      <p:grpSp>
        <p:nvGrpSpPr>
          <p:cNvPr name="Group 50" id="50"/>
          <p:cNvGrpSpPr/>
          <p:nvPr/>
        </p:nvGrpSpPr>
        <p:grpSpPr>
          <a:xfrm rot="0">
            <a:off x="9447199" y="5104328"/>
            <a:ext cx="6940228" cy="961829"/>
            <a:chOff x="0" y="0"/>
            <a:chExt cx="2106408" cy="291922"/>
          </a:xfrm>
        </p:grpSpPr>
        <p:sp>
          <p:nvSpPr>
            <p:cNvPr name="Freeform 51" id="51"/>
            <p:cNvSpPr/>
            <p:nvPr/>
          </p:nvSpPr>
          <p:spPr>
            <a:xfrm flipH="false" flipV="false" rot="0">
              <a:off x="0" y="0"/>
              <a:ext cx="2106408" cy="291922"/>
            </a:xfrm>
            <a:custGeom>
              <a:avLst/>
              <a:gdLst/>
              <a:ahLst/>
              <a:cxnLst/>
              <a:rect r="r" b="b" t="t" l="l"/>
              <a:pathLst>
                <a:path h="291922" w="2106408">
                  <a:moveTo>
                    <a:pt x="111551" y="0"/>
                  </a:moveTo>
                  <a:lnTo>
                    <a:pt x="1994857" y="0"/>
                  </a:lnTo>
                  <a:cubicBezTo>
                    <a:pt x="2024442" y="0"/>
                    <a:pt x="2052816" y="11753"/>
                    <a:pt x="2073736" y="32673"/>
                  </a:cubicBezTo>
                  <a:cubicBezTo>
                    <a:pt x="2094656" y="53593"/>
                    <a:pt x="2106408" y="81966"/>
                    <a:pt x="2106408" y="111551"/>
                  </a:cubicBezTo>
                  <a:lnTo>
                    <a:pt x="2106408" y="180371"/>
                  </a:lnTo>
                  <a:cubicBezTo>
                    <a:pt x="2106408" y="209956"/>
                    <a:pt x="2094656" y="238329"/>
                    <a:pt x="2073736" y="259249"/>
                  </a:cubicBezTo>
                  <a:cubicBezTo>
                    <a:pt x="2052816" y="280169"/>
                    <a:pt x="2024442" y="291922"/>
                    <a:pt x="1994857" y="291922"/>
                  </a:cubicBezTo>
                  <a:lnTo>
                    <a:pt x="111551" y="291922"/>
                  </a:lnTo>
                  <a:cubicBezTo>
                    <a:pt x="81966" y="291922"/>
                    <a:pt x="53593" y="280169"/>
                    <a:pt x="32673" y="259249"/>
                  </a:cubicBezTo>
                  <a:cubicBezTo>
                    <a:pt x="11753" y="238329"/>
                    <a:pt x="0" y="209956"/>
                    <a:pt x="0" y="180371"/>
                  </a:cubicBezTo>
                  <a:lnTo>
                    <a:pt x="0" y="111551"/>
                  </a:lnTo>
                  <a:cubicBezTo>
                    <a:pt x="0" y="81966"/>
                    <a:pt x="11753" y="53593"/>
                    <a:pt x="32673" y="32673"/>
                  </a:cubicBezTo>
                  <a:cubicBezTo>
                    <a:pt x="53593" y="11753"/>
                    <a:pt x="81966" y="0"/>
                    <a:pt x="111551" y="0"/>
                  </a:cubicBezTo>
                  <a:close/>
                </a:path>
              </a:pathLst>
            </a:custGeom>
            <a:solidFill>
              <a:srgbClr val="E82A8C"/>
            </a:solidFill>
          </p:spPr>
        </p:sp>
        <p:sp>
          <p:nvSpPr>
            <p:cNvPr name="TextBox 52" id="52"/>
            <p:cNvSpPr txBox="true"/>
            <p:nvPr/>
          </p:nvSpPr>
          <p:spPr>
            <a:xfrm>
              <a:off x="0" y="-38100"/>
              <a:ext cx="2106408" cy="330022"/>
            </a:xfrm>
            <a:prstGeom prst="rect">
              <a:avLst/>
            </a:prstGeom>
          </p:spPr>
          <p:txBody>
            <a:bodyPr anchor="ctr" rtlCol="false" tIns="38073" lIns="38073" bIns="38073" rIns="38073"/>
            <a:lstStyle/>
            <a:p>
              <a:pPr algn="ctr">
                <a:lnSpc>
                  <a:spcPts val="2659"/>
                </a:lnSpc>
              </a:pPr>
            </a:p>
          </p:txBody>
        </p:sp>
      </p:grpSp>
      <p:sp>
        <p:nvSpPr>
          <p:cNvPr name="TextBox 53" id="53"/>
          <p:cNvSpPr txBox="true"/>
          <p:nvPr/>
        </p:nvSpPr>
        <p:spPr>
          <a:xfrm rot="0">
            <a:off x="9771536" y="5290238"/>
            <a:ext cx="6291555" cy="561434"/>
          </a:xfrm>
          <a:prstGeom prst="rect">
            <a:avLst/>
          </a:prstGeom>
        </p:spPr>
        <p:txBody>
          <a:bodyPr anchor="t" rtlCol="false" tIns="0" lIns="0" bIns="0" rIns="0">
            <a:spAutoFit/>
          </a:bodyPr>
          <a:lstStyle/>
          <a:p>
            <a:pPr algn="l">
              <a:lnSpc>
                <a:spcPts val="2322"/>
              </a:lnSpc>
            </a:pPr>
            <a:r>
              <a:rPr lang="en-US" sz="1658" b="true">
                <a:solidFill>
                  <a:srgbClr val="000000"/>
                </a:solidFill>
                <a:latin typeface="Montserrat Bold"/>
                <a:ea typeface="Montserrat Bold"/>
                <a:cs typeface="Montserrat Bold"/>
                <a:sym typeface="Montserrat Bold"/>
              </a:rPr>
              <a:t>Personalisation:</a:t>
            </a:r>
            <a:r>
              <a:rPr lang="en-US" sz="1658">
                <a:solidFill>
                  <a:srgbClr val="000000"/>
                </a:solidFill>
                <a:latin typeface="Montserrat"/>
                <a:ea typeface="Montserrat"/>
                <a:cs typeface="Montserrat"/>
                <a:sym typeface="Montserrat"/>
              </a:rPr>
              <a:t>Lets you apply your filters based on your preferences</a:t>
            </a:r>
          </a:p>
        </p:txBody>
      </p:sp>
      <p:grpSp>
        <p:nvGrpSpPr>
          <p:cNvPr name="Group 54" id="54"/>
          <p:cNvGrpSpPr/>
          <p:nvPr/>
        </p:nvGrpSpPr>
        <p:grpSpPr>
          <a:xfrm rot="0">
            <a:off x="9447199" y="6421962"/>
            <a:ext cx="6940228" cy="961829"/>
            <a:chOff x="0" y="0"/>
            <a:chExt cx="2106408" cy="291922"/>
          </a:xfrm>
        </p:grpSpPr>
        <p:sp>
          <p:nvSpPr>
            <p:cNvPr name="Freeform 55" id="55"/>
            <p:cNvSpPr/>
            <p:nvPr/>
          </p:nvSpPr>
          <p:spPr>
            <a:xfrm flipH="false" flipV="false" rot="0">
              <a:off x="0" y="0"/>
              <a:ext cx="2106408" cy="291922"/>
            </a:xfrm>
            <a:custGeom>
              <a:avLst/>
              <a:gdLst/>
              <a:ahLst/>
              <a:cxnLst/>
              <a:rect r="r" b="b" t="t" l="l"/>
              <a:pathLst>
                <a:path h="291922" w="2106408">
                  <a:moveTo>
                    <a:pt x="111551" y="0"/>
                  </a:moveTo>
                  <a:lnTo>
                    <a:pt x="1994857" y="0"/>
                  </a:lnTo>
                  <a:cubicBezTo>
                    <a:pt x="2024442" y="0"/>
                    <a:pt x="2052816" y="11753"/>
                    <a:pt x="2073736" y="32673"/>
                  </a:cubicBezTo>
                  <a:cubicBezTo>
                    <a:pt x="2094656" y="53593"/>
                    <a:pt x="2106408" y="81966"/>
                    <a:pt x="2106408" y="111551"/>
                  </a:cubicBezTo>
                  <a:lnTo>
                    <a:pt x="2106408" y="180371"/>
                  </a:lnTo>
                  <a:cubicBezTo>
                    <a:pt x="2106408" y="209956"/>
                    <a:pt x="2094656" y="238329"/>
                    <a:pt x="2073736" y="259249"/>
                  </a:cubicBezTo>
                  <a:cubicBezTo>
                    <a:pt x="2052816" y="280169"/>
                    <a:pt x="2024442" y="291922"/>
                    <a:pt x="1994857" y="291922"/>
                  </a:cubicBezTo>
                  <a:lnTo>
                    <a:pt x="111551" y="291922"/>
                  </a:lnTo>
                  <a:cubicBezTo>
                    <a:pt x="81966" y="291922"/>
                    <a:pt x="53593" y="280169"/>
                    <a:pt x="32673" y="259249"/>
                  </a:cubicBezTo>
                  <a:cubicBezTo>
                    <a:pt x="11753" y="238329"/>
                    <a:pt x="0" y="209956"/>
                    <a:pt x="0" y="180371"/>
                  </a:cubicBezTo>
                  <a:lnTo>
                    <a:pt x="0" y="111551"/>
                  </a:lnTo>
                  <a:cubicBezTo>
                    <a:pt x="0" y="81966"/>
                    <a:pt x="11753" y="53593"/>
                    <a:pt x="32673" y="32673"/>
                  </a:cubicBezTo>
                  <a:cubicBezTo>
                    <a:pt x="53593" y="11753"/>
                    <a:pt x="81966" y="0"/>
                    <a:pt x="111551" y="0"/>
                  </a:cubicBezTo>
                  <a:close/>
                </a:path>
              </a:pathLst>
            </a:custGeom>
            <a:solidFill>
              <a:srgbClr val="6CC7FC"/>
            </a:solidFill>
          </p:spPr>
        </p:sp>
        <p:sp>
          <p:nvSpPr>
            <p:cNvPr name="TextBox 56" id="56"/>
            <p:cNvSpPr txBox="true"/>
            <p:nvPr/>
          </p:nvSpPr>
          <p:spPr>
            <a:xfrm>
              <a:off x="0" y="-38100"/>
              <a:ext cx="2106408" cy="330022"/>
            </a:xfrm>
            <a:prstGeom prst="rect">
              <a:avLst/>
            </a:prstGeom>
          </p:spPr>
          <p:txBody>
            <a:bodyPr anchor="ctr" rtlCol="false" tIns="38073" lIns="38073" bIns="38073" rIns="38073"/>
            <a:lstStyle/>
            <a:p>
              <a:pPr algn="ctr">
                <a:lnSpc>
                  <a:spcPts val="2659"/>
                </a:lnSpc>
              </a:pPr>
            </a:p>
          </p:txBody>
        </p:sp>
      </p:grpSp>
      <p:sp>
        <p:nvSpPr>
          <p:cNvPr name="TextBox 57" id="57"/>
          <p:cNvSpPr txBox="true"/>
          <p:nvPr/>
        </p:nvSpPr>
        <p:spPr>
          <a:xfrm rot="0">
            <a:off x="9771536" y="6542006"/>
            <a:ext cx="6245622" cy="574807"/>
          </a:xfrm>
          <a:prstGeom prst="rect">
            <a:avLst/>
          </a:prstGeom>
        </p:spPr>
        <p:txBody>
          <a:bodyPr anchor="t" rtlCol="false" tIns="0" lIns="0" bIns="0" rIns="0">
            <a:spAutoFit/>
          </a:bodyPr>
          <a:lstStyle/>
          <a:p>
            <a:pPr algn="l">
              <a:lnSpc>
                <a:spcPts val="2308"/>
              </a:lnSpc>
            </a:pPr>
            <a:r>
              <a:rPr lang="en-US" sz="1648" b="true">
                <a:solidFill>
                  <a:srgbClr val="000000"/>
                </a:solidFill>
                <a:latin typeface="Montserrat Bold"/>
                <a:ea typeface="Montserrat Bold"/>
                <a:cs typeface="Montserrat Bold"/>
                <a:sym typeface="Montserrat Bold"/>
              </a:rPr>
              <a:t>AI-powered Suggestions: </a:t>
            </a:r>
            <a:r>
              <a:rPr lang="en-US" sz="1648" i="true">
                <a:solidFill>
                  <a:srgbClr val="000000"/>
                </a:solidFill>
                <a:latin typeface="Montserrat Italics"/>
                <a:ea typeface="Montserrat Italics"/>
                <a:cs typeface="Montserrat Italics"/>
                <a:sym typeface="Montserrat Italics"/>
              </a:rPr>
              <a:t>Utilise AI</a:t>
            </a:r>
            <a:r>
              <a:rPr lang="en-US" sz="1648">
                <a:solidFill>
                  <a:srgbClr val="000000"/>
                </a:solidFill>
                <a:latin typeface="Montserrat"/>
                <a:ea typeface="Montserrat"/>
                <a:cs typeface="Montserrat"/>
                <a:sym typeface="Montserrat"/>
              </a:rPr>
              <a:t> to Suggest Preferences based on location</a:t>
            </a:r>
          </a:p>
        </p:txBody>
      </p:sp>
      <p:sp>
        <p:nvSpPr>
          <p:cNvPr name="TextBox 58" id="58"/>
          <p:cNvSpPr txBox="true"/>
          <p:nvPr/>
        </p:nvSpPr>
        <p:spPr>
          <a:xfrm rot="0">
            <a:off x="9659330" y="3243352"/>
            <a:ext cx="1616166" cy="474283"/>
          </a:xfrm>
          <a:prstGeom prst="rect">
            <a:avLst/>
          </a:prstGeom>
        </p:spPr>
        <p:txBody>
          <a:bodyPr anchor="t" rtlCol="false" tIns="0" lIns="0" bIns="0" rIns="0">
            <a:spAutoFit/>
          </a:bodyPr>
          <a:lstStyle/>
          <a:p>
            <a:pPr algn="l">
              <a:lnSpc>
                <a:spcPts val="3887"/>
              </a:lnSpc>
            </a:pPr>
            <a:r>
              <a:rPr lang="en-US" sz="2776" b="true">
                <a:solidFill>
                  <a:srgbClr val="F6F5F6"/>
                </a:solidFill>
                <a:latin typeface="Montserrat Bold"/>
                <a:ea typeface="Montserrat Bold"/>
                <a:cs typeface="Montserrat Bold"/>
                <a:sym typeface="Montserrat Bold"/>
              </a:rPr>
              <a:t>Why </a:t>
            </a:r>
            <a:r>
              <a:rPr lang="en-US" sz="2776">
                <a:solidFill>
                  <a:srgbClr val="F6F5F6"/>
                </a:solidFill>
                <a:latin typeface="Montserrat"/>
                <a:ea typeface="Montserrat"/>
                <a:cs typeface="Montserrat"/>
                <a:sym typeface="Montserrat"/>
              </a:rPr>
              <a:t>Us?</a:t>
            </a:r>
          </a:p>
        </p:txBody>
      </p:sp>
      <p:sp>
        <p:nvSpPr>
          <p:cNvPr name="TextBox 59" id="59"/>
          <p:cNvSpPr txBox="true"/>
          <p:nvPr/>
        </p:nvSpPr>
        <p:spPr>
          <a:xfrm rot="0">
            <a:off x="1597012" y="3229025"/>
            <a:ext cx="5745868" cy="500542"/>
          </a:xfrm>
          <a:prstGeom prst="rect">
            <a:avLst/>
          </a:prstGeom>
        </p:spPr>
        <p:txBody>
          <a:bodyPr anchor="t" rtlCol="false" tIns="0" lIns="0" bIns="0" rIns="0">
            <a:spAutoFit/>
          </a:bodyPr>
          <a:lstStyle/>
          <a:p>
            <a:pPr algn="l">
              <a:lnSpc>
                <a:spcPts val="4130"/>
              </a:lnSpc>
            </a:pPr>
            <a:r>
              <a:rPr lang="en-US" sz="2950" b="true">
                <a:solidFill>
                  <a:srgbClr val="F6F5F6"/>
                </a:solidFill>
                <a:latin typeface="Montserrat Bold"/>
                <a:ea typeface="Montserrat Bold"/>
                <a:cs typeface="Montserrat Bold"/>
                <a:sym typeface="Montserrat Bold"/>
              </a:rPr>
              <a:t>Approaching </a:t>
            </a:r>
            <a:r>
              <a:rPr lang="en-US" sz="2950">
                <a:solidFill>
                  <a:srgbClr val="F6F5F6"/>
                </a:solidFill>
                <a:latin typeface="Montserrat"/>
                <a:ea typeface="Montserrat"/>
                <a:cs typeface="Montserrat"/>
                <a:sym typeface="Montserrat"/>
              </a:rPr>
              <a:t>Urban Harmony</a:t>
            </a:r>
          </a:p>
        </p:txBody>
      </p:sp>
      <p:sp>
        <p:nvSpPr>
          <p:cNvPr name="TextBox 60" id="60"/>
          <p:cNvSpPr txBox="true"/>
          <p:nvPr/>
        </p:nvSpPr>
        <p:spPr>
          <a:xfrm rot="0">
            <a:off x="1670073" y="4050207"/>
            <a:ext cx="6905865" cy="826352"/>
          </a:xfrm>
          <a:prstGeom prst="rect">
            <a:avLst/>
          </a:prstGeom>
        </p:spPr>
        <p:txBody>
          <a:bodyPr anchor="t" rtlCol="false" tIns="0" lIns="0" bIns="0" rIns="0">
            <a:spAutoFit/>
          </a:bodyPr>
          <a:lstStyle/>
          <a:p>
            <a:pPr algn="just">
              <a:lnSpc>
                <a:spcPts val="2228"/>
              </a:lnSpc>
            </a:pPr>
            <a:r>
              <a:rPr lang="en-US" sz="1591">
                <a:solidFill>
                  <a:srgbClr val="F6F5F6"/>
                </a:solidFill>
                <a:latin typeface="Montserrat"/>
                <a:ea typeface="Montserrat"/>
                <a:cs typeface="Montserrat"/>
                <a:sym typeface="Montserrat"/>
              </a:rPr>
              <a:t>A platform that connects individuals based on shared goals and interests fosters meaningful social bonds, </a:t>
            </a:r>
            <a:r>
              <a:rPr lang="en-US" sz="1591" b="true">
                <a:solidFill>
                  <a:srgbClr val="F6F5F6"/>
                </a:solidFill>
                <a:latin typeface="Montserrat Bold"/>
                <a:ea typeface="Montserrat Bold"/>
                <a:cs typeface="Montserrat Bold"/>
                <a:sym typeface="Montserrat Bold"/>
              </a:rPr>
              <a:t>reinforcing technology's </a:t>
            </a:r>
            <a:r>
              <a:rPr lang="en-US" sz="1591">
                <a:solidFill>
                  <a:srgbClr val="F6F5F6"/>
                </a:solidFill>
                <a:latin typeface="Montserrat"/>
                <a:ea typeface="Montserrat"/>
                <a:cs typeface="Montserrat"/>
                <a:sym typeface="Montserrat"/>
              </a:rPr>
              <a:t>role in building inclusive and connected urban communities.</a:t>
            </a:r>
          </a:p>
        </p:txBody>
      </p:sp>
      <p:sp>
        <p:nvSpPr>
          <p:cNvPr name="TextBox 61" id="61"/>
          <p:cNvSpPr txBox="true"/>
          <p:nvPr/>
        </p:nvSpPr>
        <p:spPr>
          <a:xfrm rot="0">
            <a:off x="1661405" y="6508037"/>
            <a:ext cx="6914532" cy="908417"/>
          </a:xfrm>
          <a:prstGeom prst="rect">
            <a:avLst/>
          </a:prstGeom>
        </p:spPr>
        <p:txBody>
          <a:bodyPr anchor="t" rtlCol="false" tIns="0" lIns="0" bIns="0" rIns="0">
            <a:spAutoFit/>
          </a:bodyPr>
          <a:lstStyle/>
          <a:p>
            <a:pPr algn="just">
              <a:lnSpc>
                <a:spcPts val="2429"/>
              </a:lnSpc>
            </a:pPr>
            <a:r>
              <a:rPr lang="en-US" sz="1735" b="true">
                <a:solidFill>
                  <a:srgbClr val="F6F5F6"/>
                </a:solidFill>
                <a:latin typeface="Montserrat Bold"/>
                <a:ea typeface="Montserrat Bold"/>
                <a:cs typeface="Montserrat Bold"/>
                <a:sym typeface="Montserrat Bold"/>
              </a:rPr>
              <a:t>Empower</a:t>
            </a:r>
            <a:r>
              <a:rPr lang="en-US" sz="1735">
                <a:solidFill>
                  <a:srgbClr val="F6F5F6"/>
                </a:solidFill>
                <a:latin typeface="Montserrat"/>
                <a:ea typeface="Montserrat"/>
                <a:cs typeface="Montserrat"/>
                <a:sym typeface="Montserrat"/>
              </a:rPr>
              <a:t> urban residents to connect meaningfully, creating communities that are socially integrated, healthier, and more sustainable.</a:t>
            </a:r>
          </a:p>
        </p:txBody>
      </p:sp>
      <p:sp>
        <p:nvSpPr>
          <p:cNvPr name="TextBox 62" id="62"/>
          <p:cNvSpPr txBox="true"/>
          <p:nvPr/>
        </p:nvSpPr>
        <p:spPr>
          <a:xfrm rot="0">
            <a:off x="1661405" y="5278505"/>
            <a:ext cx="6914532" cy="844282"/>
          </a:xfrm>
          <a:prstGeom prst="rect">
            <a:avLst/>
          </a:prstGeom>
        </p:spPr>
        <p:txBody>
          <a:bodyPr anchor="t" rtlCol="false" tIns="0" lIns="0" bIns="0" rIns="0">
            <a:spAutoFit/>
          </a:bodyPr>
          <a:lstStyle/>
          <a:p>
            <a:pPr algn="just">
              <a:lnSpc>
                <a:spcPts val="2289"/>
              </a:lnSpc>
            </a:pPr>
            <a:r>
              <a:rPr lang="en-US" sz="1635" b="true">
                <a:solidFill>
                  <a:srgbClr val="F6F5F6"/>
                </a:solidFill>
                <a:latin typeface="Montserrat Bold"/>
                <a:ea typeface="Montserrat Bold"/>
                <a:cs typeface="Montserrat Bold"/>
                <a:sym typeface="Montserrat Bold"/>
              </a:rPr>
              <a:t>Encouraging</a:t>
            </a:r>
            <a:r>
              <a:rPr lang="en-US" sz="1635">
                <a:solidFill>
                  <a:srgbClr val="F6F5F6"/>
                </a:solidFill>
                <a:latin typeface="Montserrat"/>
                <a:ea typeface="Montserrat"/>
                <a:cs typeface="Montserrat"/>
                <a:sym typeface="Montserrat"/>
              </a:rPr>
              <a:t> shared activities like cohabitation, gym partnerships, and event participation promotes healthier lifestyles and vibrant urban living.</a:t>
            </a:r>
          </a:p>
        </p:txBody>
      </p:sp>
      <p:sp>
        <p:nvSpPr>
          <p:cNvPr name="TextBox 63" id="63"/>
          <p:cNvSpPr txBox="true"/>
          <p:nvPr/>
        </p:nvSpPr>
        <p:spPr>
          <a:xfrm rot="0">
            <a:off x="3300299" y="2507131"/>
            <a:ext cx="2091996" cy="539441"/>
          </a:xfrm>
          <a:prstGeom prst="rect">
            <a:avLst/>
          </a:prstGeom>
        </p:spPr>
        <p:txBody>
          <a:bodyPr anchor="t" rtlCol="false" tIns="0" lIns="0" bIns="0" rIns="0">
            <a:spAutoFit/>
          </a:bodyPr>
          <a:lstStyle/>
          <a:p>
            <a:pPr algn="ctr">
              <a:lnSpc>
                <a:spcPts val="4540"/>
              </a:lnSpc>
            </a:pPr>
            <a:r>
              <a:rPr lang="en-US" b="true" sz="2948" spc="-26">
                <a:solidFill>
                  <a:srgbClr val="F6F5F6"/>
                </a:solidFill>
                <a:latin typeface="Montserrat Bold"/>
                <a:ea typeface="Montserrat Bold"/>
                <a:cs typeface="Montserrat Bold"/>
                <a:sym typeface="Montserrat Bold"/>
              </a:rPr>
              <a:t>Our Target</a:t>
            </a:r>
          </a:p>
        </p:txBody>
      </p:sp>
      <p:sp>
        <p:nvSpPr>
          <p:cNvPr name="TextBox 64" id="64"/>
          <p:cNvSpPr txBox="true"/>
          <p:nvPr/>
        </p:nvSpPr>
        <p:spPr>
          <a:xfrm rot="0">
            <a:off x="4060416" y="2873986"/>
            <a:ext cx="696588" cy="247157"/>
          </a:xfrm>
          <a:prstGeom prst="rect">
            <a:avLst/>
          </a:prstGeom>
        </p:spPr>
        <p:txBody>
          <a:bodyPr anchor="t" rtlCol="false" tIns="0" lIns="0" bIns="0" rIns="0">
            <a:spAutoFit/>
          </a:bodyPr>
          <a:lstStyle/>
          <a:p>
            <a:pPr algn="ctr">
              <a:lnSpc>
                <a:spcPts val="2049"/>
              </a:lnSpc>
            </a:pPr>
          </a:p>
        </p:txBody>
      </p:sp>
      <p:sp>
        <p:nvSpPr>
          <p:cNvPr name="TextBox 65" id="65"/>
          <p:cNvSpPr txBox="true"/>
          <p:nvPr/>
        </p:nvSpPr>
        <p:spPr>
          <a:xfrm rot="0">
            <a:off x="2448825" y="8550985"/>
            <a:ext cx="1373469" cy="273258"/>
          </a:xfrm>
          <a:prstGeom prst="rect">
            <a:avLst/>
          </a:prstGeom>
        </p:spPr>
        <p:txBody>
          <a:bodyPr anchor="t" rtlCol="false" tIns="0" lIns="0" bIns="0" rIns="0">
            <a:spAutoFit/>
          </a:bodyPr>
          <a:lstStyle/>
          <a:p>
            <a:pPr algn="l">
              <a:lnSpc>
                <a:spcPts val="2317"/>
              </a:lnSpc>
            </a:pPr>
            <a:r>
              <a:rPr lang="en-US" sz="1655" b="true">
                <a:solidFill>
                  <a:srgbClr val="F6F5F6"/>
                </a:solidFill>
                <a:latin typeface="Montserrat Bold"/>
                <a:ea typeface="Montserrat Bold"/>
                <a:cs typeface="Montserrat Bold"/>
                <a:sym typeface="Montserrat Bold"/>
              </a:rPr>
              <a:t>Sign Up</a:t>
            </a:r>
          </a:p>
        </p:txBody>
      </p:sp>
      <p:sp>
        <p:nvSpPr>
          <p:cNvPr name="TextBox 66" id="66"/>
          <p:cNvSpPr txBox="true"/>
          <p:nvPr/>
        </p:nvSpPr>
        <p:spPr>
          <a:xfrm rot="0">
            <a:off x="7262300" y="8475684"/>
            <a:ext cx="1101509" cy="472716"/>
          </a:xfrm>
          <a:prstGeom prst="rect">
            <a:avLst/>
          </a:prstGeom>
        </p:spPr>
        <p:txBody>
          <a:bodyPr anchor="t" rtlCol="false" tIns="0" lIns="0" bIns="0" rIns="0">
            <a:spAutoFit/>
          </a:bodyPr>
          <a:lstStyle/>
          <a:p>
            <a:pPr algn="ctr">
              <a:lnSpc>
                <a:spcPts val="1851"/>
              </a:lnSpc>
            </a:pPr>
            <a:r>
              <a:rPr lang="en-US" sz="1542" b="true">
                <a:solidFill>
                  <a:srgbClr val="F6F5F6"/>
                </a:solidFill>
                <a:latin typeface="Montserrat Bold"/>
                <a:ea typeface="Montserrat Bold"/>
                <a:cs typeface="Montserrat Bold"/>
                <a:sym typeface="Montserrat Bold"/>
              </a:rPr>
              <a:t>SOCIAL LINKS</a:t>
            </a:r>
          </a:p>
        </p:txBody>
      </p:sp>
      <p:sp>
        <p:nvSpPr>
          <p:cNvPr name="TextBox 67" id="67"/>
          <p:cNvSpPr txBox="true"/>
          <p:nvPr/>
        </p:nvSpPr>
        <p:spPr>
          <a:xfrm rot="0">
            <a:off x="9705523" y="8247153"/>
            <a:ext cx="1174832" cy="815955"/>
          </a:xfrm>
          <a:prstGeom prst="rect">
            <a:avLst/>
          </a:prstGeom>
        </p:spPr>
        <p:txBody>
          <a:bodyPr anchor="t" rtlCol="false" tIns="0" lIns="0" bIns="0" rIns="0">
            <a:spAutoFit/>
          </a:bodyPr>
          <a:lstStyle/>
          <a:p>
            <a:pPr algn="ctr">
              <a:lnSpc>
                <a:spcPts val="2190"/>
              </a:lnSpc>
            </a:pPr>
            <a:r>
              <a:rPr lang="en-US" sz="1564" b="true">
                <a:solidFill>
                  <a:srgbClr val="F6F5F6"/>
                </a:solidFill>
                <a:latin typeface="Montserrat Bold"/>
                <a:ea typeface="Montserrat Bold"/>
                <a:cs typeface="Montserrat Bold"/>
                <a:sym typeface="Montserrat Bold"/>
              </a:rPr>
              <a:t>FIND</a:t>
            </a:r>
          </a:p>
          <a:p>
            <a:pPr algn="ctr">
              <a:lnSpc>
                <a:spcPts val="2190"/>
              </a:lnSpc>
            </a:pPr>
            <a:r>
              <a:rPr lang="en-US" sz="1564" b="true">
                <a:solidFill>
                  <a:srgbClr val="F6F5F6"/>
                </a:solidFill>
                <a:latin typeface="Montserrat Bold"/>
                <a:ea typeface="Montserrat Bold"/>
                <a:cs typeface="Montserrat Bold"/>
                <a:sym typeface="Montserrat Bold"/>
              </a:rPr>
              <a:t>YOUR</a:t>
            </a:r>
          </a:p>
          <a:p>
            <a:pPr algn="ctr">
              <a:lnSpc>
                <a:spcPts val="2190"/>
              </a:lnSpc>
            </a:pPr>
            <a:r>
              <a:rPr lang="en-US" sz="1564" b="true">
                <a:solidFill>
                  <a:srgbClr val="F6F5F6"/>
                </a:solidFill>
                <a:latin typeface="Montserrat Bold"/>
                <a:ea typeface="Montserrat Bold"/>
                <a:cs typeface="Montserrat Bold"/>
                <a:sym typeface="Montserrat Bold"/>
              </a:rPr>
              <a:t>PARTNER</a:t>
            </a:r>
          </a:p>
        </p:txBody>
      </p:sp>
      <p:sp>
        <p:nvSpPr>
          <p:cNvPr name="TextBox 68" id="68"/>
          <p:cNvSpPr txBox="true"/>
          <p:nvPr/>
        </p:nvSpPr>
        <p:spPr>
          <a:xfrm rot="0">
            <a:off x="4789164" y="8419039"/>
            <a:ext cx="1101509" cy="529361"/>
          </a:xfrm>
          <a:prstGeom prst="rect">
            <a:avLst/>
          </a:prstGeom>
        </p:spPr>
        <p:txBody>
          <a:bodyPr anchor="t" rtlCol="false" tIns="0" lIns="0" bIns="0" rIns="0">
            <a:spAutoFit/>
          </a:bodyPr>
          <a:lstStyle/>
          <a:p>
            <a:pPr algn="ctr">
              <a:lnSpc>
                <a:spcPts val="2128"/>
              </a:lnSpc>
            </a:pPr>
            <a:r>
              <a:rPr lang="en-US" sz="1774" b="true">
                <a:solidFill>
                  <a:srgbClr val="F6F5F6"/>
                </a:solidFill>
                <a:latin typeface="Montserrat Bold"/>
                <a:ea typeface="Montserrat Bold"/>
                <a:cs typeface="Montserrat Bold"/>
                <a:sym typeface="Montserrat Bold"/>
              </a:rPr>
              <a:t>ABOUT YOU</a:t>
            </a:r>
          </a:p>
        </p:txBody>
      </p:sp>
      <p:sp>
        <p:nvSpPr>
          <p:cNvPr name="TextBox 69" id="69"/>
          <p:cNvSpPr txBox="true"/>
          <p:nvPr/>
        </p:nvSpPr>
        <p:spPr>
          <a:xfrm rot="0">
            <a:off x="12176328" y="8581179"/>
            <a:ext cx="1141157" cy="209539"/>
          </a:xfrm>
          <a:prstGeom prst="rect">
            <a:avLst/>
          </a:prstGeom>
        </p:spPr>
        <p:txBody>
          <a:bodyPr anchor="t" rtlCol="false" tIns="0" lIns="0" bIns="0" rIns="0">
            <a:spAutoFit/>
          </a:bodyPr>
          <a:lstStyle/>
          <a:p>
            <a:pPr algn="ctr">
              <a:lnSpc>
                <a:spcPts val="1666"/>
              </a:lnSpc>
            </a:pPr>
            <a:r>
              <a:rPr lang="en-US" sz="1388" b="true">
                <a:solidFill>
                  <a:srgbClr val="FFFFFF"/>
                </a:solidFill>
                <a:latin typeface="Montserrat Bold"/>
                <a:ea typeface="Montserrat Bold"/>
                <a:cs typeface="Montserrat Bold"/>
                <a:sym typeface="Montserrat Bold"/>
              </a:rPr>
              <a:t>CONNECT</a:t>
            </a:r>
          </a:p>
        </p:txBody>
      </p:sp>
      <p:sp>
        <p:nvSpPr>
          <p:cNvPr name="TextBox 70" id="70"/>
          <p:cNvSpPr txBox="true"/>
          <p:nvPr/>
        </p:nvSpPr>
        <p:spPr>
          <a:xfrm rot="0">
            <a:off x="14684704" y="8597132"/>
            <a:ext cx="1141157" cy="209539"/>
          </a:xfrm>
          <a:prstGeom prst="rect">
            <a:avLst/>
          </a:prstGeom>
        </p:spPr>
        <p:txBody>
          <a:bodyPr anchor="t" rtlCol="false" tIns="0" lIns="0" bIns="0" rIns="0">
            <a:spAutoFit/>
          </a:bodyPr>
          <a:lstStyle/>
          <a:p>
            <a:pPr algn="ctr">
              <a:lnSpc>
                <a:spcPts val="1666"/>
              </a:lnSpc>
            </a:pPr>
            <a:r>
              <a:rPr lang="en-US" sz="1388" b="true">
                <a:solidFill>
                  <a:srgbClr val="FFFFFF"/>
                </a:solidFill>
                <a:latin typeface="Montserrat Bold"/>
                <a:ea typeface="Montserrat Bold"/>
                <a:cs typeface="Montserrat Bold"/>
                <a:sym typeface="Montserrat Bold"/>
              </a:rPr>
              <a:t>REJOICE</a:t>
            </a:r>
          </a:p>
        </p:txBody>
      </p:sp>
      <p:sp>
        <p:nvSpPr>
          <p:cNvPr name="TextBox 71" id="71"/>
          <p:cNvSpPr txBox="true"/>
          <p:nvPr/>
        </p:nvSpPr>
        <p:spPr>
          <a:xfrm rot="0">
            <a:off x="6176278" y="2521661"/>
            <a:ext cx="2091996" cy="539043"/>
          </a:xfrm>
          <a:prstGeom prst="rect">
            <a:avLst/>
          </a:prstGeom>
        </p:spPr>
        <p:txBody>
          <a:bodyPr anchor="t" rtlCol="false" tIns="0" lIns="0" bIns="0" rIns="0">
            <a:spAutoFit/>
          </a:bodyPr>
          <a:lstStyle/>
          <a:p>
            <a:pPr algn="ctr">
              <a:lnSpc>
                <a:spcPts val="4540"/>
              </a:lnSpc>
            </a:pPr>
            <a:r>
              <a:rPr lang="en-US" b="true" sz="2948" spc="-26">
                <a:solidFill>
                  <a:srgbClr val="F6F5F6"/>
                </a:solidFill>
                <a:latin typeface="Montserrat Bold"/>
                <a:ea typeface="Montserrat Bold"/>
                <a:cs typeface="Montserrat Bold"/>
                <a:sym typeface="Montserrat Bold"/>
              </a:rPr>
              <a:t>Connect</a:t>
            </a:r>
          </a:p>
        </p:txBody>
      </p:sp>
      <p:sp>
        <p:nvSpPr>
          <p:cNvPr name="TextBox 72" id="72"/>
          <p:cNvSpPr txBox="true"/>
          <p:nvPr/>
        </p:nvSpPr>
        <p:spPr>
          <a:xfrm rot="0">
            <a:off x="8350349" y="2541723"/>
            <a:ext cx="3368699" cy="539043"/>
          </a:xfrm>
          <a:prstGeom prst="rect">
            <a:avLst/>
          </a:prstGeom>
        </p:spPr>
        <p:txBody>
          <a:bodyPr anchor="t" rtlCol="false" tIns="0" lIns="0" bIns="0" rIns="0">
            <a:spAutoFit/>
          </a:bodyPr>
          <a:lstStyle/>
          <a:p>
            <a:pPr algn="ctr">
              <a:lnSpc>
                <a:spcPts val="4540"/>
              </a:lnSpc>
            </a:pPr>
            <a:r>
              <a:rPr lang="en-US" b="true" sz="2948" spc="-26">
                <a:solidFill>
                  <a:srgbClr val="F6F5F6"/>
                </a:solidFill>
                <a:latin typeface="Montserrat Bold"/>
                <a:ea typeface="Montserrat Bold"/>
                <a:cs typeface="Montserrat Bold"/>
                <a:sym typeface="Montserrat Bold"/>
              </a:rPr>
              <a:t>Personalise</a:t>
            </a:r>
          </a:p>
        </p:txBody>
      </p:sp>
      <p:sp>
        <p:nvSpPr>
          <p:cNvPr name="TextBox 73" id="73"/>
          <p:cNvSpPr txBox="true"/>
          <p:nvPr/>
        </p:nvSpPr>
        <p:spPr>
          <a:xfrm rot="0">
            <a:off x="11619002" y="2541723"/>
            <a:ext cx="3368699" cy="539043"/>
          </a:xfrm>
          <a:prstGeom prst="rect">
            <a:avLst/>
          </a:prstGeom>
        </p:spPr>
        <p:txBody>
          <a:bodyPr anchor="t" rtlCol="false" tIns="0" lIns="0" bIns="0" rIns="0">
            <a:spAutoFit/>
          </a:bodyPr>
          <a:lstStyle/>
          <a:p>
            <a:pPr algn="ctr">
              <a:lnSpc>
                <a:spcPts val="4540"/>
              </a:lnSpc>
            </a:pPr>
            <a:r>
              <a:rPr lang="en-US" b="true" sz="2948" spc="-26">
                <a:solidFill>
                  <a:srgbClr val="F6F5F6"/>
                </a:solidFill>
                <a:latin typeface="Montserrat Bold"/>
                <a:ea typeface="Montserrat Bold"/>
                <a:cs typeface="Montserrat Bold"/>
                <a:sym typeface="Montserrat Bold"/>
              </a:rPr>
              <a:t>Collaborate</a:t>
            </a:r>
          </a:p>
        </p:txBody>
      </p:sp>
      <p:sp>
        <p:nvSpPr>
          <p:cNvPr name="AutoShape 74" id="74"/>
          <p:cNvSpPr/>
          <p:nvPr/>
        </p:nvSpPr>
        <p:spPr>
          <a:xfrm>
            <a:off x="6118009" y="8683720"/>
            <a:ext cx="943386" cy="0"/>
          </a:xfrm>
          <a:prstGeom prst="line">
            <a:avLst/>
          </a:prstGeom>
          <a:ln cap="flat" w="57150">
            <a:solidFill>
              <a:srgbClr val="E82A8C"/>
            </a:solidFill>
            <a:prstDash val="sysDash"/>
            <a:headEnd type="none" len="sm" w="sm"/>
            <a:tailEnd type="arrow" len="sm" w="med"/>
          </a:ln>
        </p:spPr>
      </p:sp>
      <p:sp>
        <p:nvSpPr>
          <p:cNvPr name="AutoShape 75" id="75"/>
          <p:cNvSpPr/>
          <p:nvPr/>
        </p:nvSpPr>
        <p:spPr>
          <a:xfrm>
            <a:off x="8562571" y="8669418"/>
            <a:ext cx="943386" cy="0"/>
          </a:xfrm>
          <a:prstGeom prst="line">
            <a:avLst/>
          </a:prstGeom>
          <a:ln cap="flat" w="57150">
            <a:solidFill>
              <a:srgbClr val="E82A8C"/>
            </a:solidFill>
            <a:prstDash val="sysDash"/>
            <a:headEnd type="none" len="sm" w="sm"/>
            <a:tailEnd type="arrow" len="sm" w="med"/>
          </a:ln>
        </p:spPr>
      </p:sp>
      <p:sp>
        <p:nvSpPr>
          <p:cNvPr name="AutoShape 76" id="76"/>
          <p:cNvSpPr/>
          <p:nvPr/>
        </p:nvSpPr>
        <p:spPr>
          <a:xfrm>
            <a:off x="11066426" y="8686303"/>
            <a:ext cx="943386" cy="0"/>
          </a:xfrm>
          <a:prstGeom prst="line">
            <a:avLst/>
          </a:prstGeom>
          <a:ln cap="flat" w="57150">
            <a:solidFill>
              <a:srgbClr val="E82A8C"/>
            </a:solidFill>
            <a:prstDash val="sysDash"/>
            <a:headEnd type="none" len="sm" w="sm"/>
            <a:tailEnd type="arrow" len="sm" w="med"/>
          </a:ln>
        </p:spPr>
      </p:sp>
      <p:sp>
        <p:nvSpPr>
          <p:cNvPr name="AutoShape 77" id="77"/>
          <p:cNvSpPr/>
          <p:nvPr/>
        </p:nvSpPr>
        <p:spPr>
          <a:xfrm>
            <a:off x="13537419" y="8686303"/>
            <a:ext cx="943386" cy="0"/>
          </a:xfrm>
          <a:prstGeom prst="line">
            <a:avLst/>
          </a:prstGeom>
          <a:ln cap="flat" w="57150">
            <a:solidFill>
              <a:srgbClr val="E82A8C"/>
            </a:solidFill>
            <a:prstDash val="sysDash"/>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Freeform 7" id="7"/>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10" id="10"/>
          <p:cNvSpPr/>
          <p:nvPr/>
        </p:nvSpPr>
        <p:spPr>
          <a:xfrm>
            <a:off x="-809003" y="2206348"/>
            <a:ext cx="16560288" cy="0"/>
          </a:xfrm>
          <a:prstGeom prst="line">
            <a:avLst/>
          </a:prstGeom>
          <a:ln cap="flat" w="28575">
            <a:solidFill>
              <a:srgbClr val="6CC7FC"/>
            </a:solidFill>
            <a:prstDash val="solid"/>
            <a:headEnd type="none" len="sm" w="sm"/>
            <a:tailEnd type="none" len="sm" w="sm"/>
          </a:ln>
        </p:spPr>
      </p:sp>
      <p:sp>
        <p:nvSpPr>
          <p:cNvPr name="TextBox 11" id="11"/>
          <p:cNvSpPr txBox="true"/>
          <p:nvPr/>
        </p:nvSpPr>
        <p:spPr>
          <a:xfrm rot="0">
            <a:off x="1792789" y="2437453"/>
            <a:ext cx="14820751" cy="7453183"/>
          </a:xfrm>
          <a:prstGeom prst="rect">
            <a:avLst/>
          </a:prstGeom>
        </p:spPr>
        <p:txBody>
          <a:bodyPr anchor="t" rtlCol="false" tIns="0" lIns="0" bIns="0" rIns="0">
            <a:spAutoFit/>
          </a:bodyPr>
          <a:lstStyle/>
          <a:p>
            <a:pPr algn="just" marL="608323" indent="-304162" lvl="1">
              <a:lnSpc>
                <a:spcPts val="3944"/>
              </a:lnSpc>
              <a:buFont typeface="Arial"/>
              <a:buChar char="•"/>
            </a:pPr>
            <a:r>
              <a:rPr lang="en-US" b="true" sz="2817">
                <a:solidFill>
                  <a:srgbClr val="FFFFFF"/>
                </a:solidFill>
                <a:latin typeface="Canva Sans Bold"/>
                <a:ea typeface="Canva Sans Bold"/>
                <a:cs typeface="Canva Sans Bold"/>
                <a:sym typeface="Canva Sans Bold"/>
              </a:rPr>
              <a:t>Frontend (User Interface)</a:t>
            </a:r>
          </a:p>
          <a:p>
            <a:pPr algn="just">
              <a:lnSpc>
                <a:spcPts val="2666"/>
              </a:lnSpc>
            </a:pPr>
            <a:r>
              <a:rPr lang="en-US" sz="1904" b="true">
                <a:solidFill>
                  <a:srgbClr val="FFFFFF"/>
                </a:solidFill>
                <a:latin typeface="Canva Sans Bold"/>
                <a:ea typeface="Canva Sans Bold"/>
                <a:cs typeface="Canva Sans Bold"/>
                <a:sym typeface="Canva Sans Bold"/>
              </a:rPr>
              <a:t>Tech Stack: React.js with Tailwind CSS</a:t>
            </a:r>
          </a:p>
          <a:p>
            <a:pPr algn="just">
              <a:lnSpc>
                <a:spcPts val="2666"/>
              </a:lnSpc>
            </a:pPr>
            <a:r>
              <a:rPr lang="en-US" sz="1904" b="true">
                <a:solidFill>
                  <a:srgbClr val="FFFFFF"/>
                </a:solidFill>
                <a:latin typeface="Canva Sans Bold"/>
                <a:ea typeface="Canva Sans Bold"/>
                <a:cs typeface="Canva Sans Bold"/>
                <a:sym typeface="Canva Sans Bold"/>
              </a:rPr>
              <a:t>Why React.js?</a:t>
            </a:r>
          </a:p>
          <a:p>
            <a:pPr algn="just">
              <a:lnSpc>
                <a:spcPts val="2666"/>
              </a:lnSpc>
            </a:pPr>
            <a:r>
              <a:rPr lang="en-US" sz="1904" b="true">
                <a:solidFill>
                  <a:srgbClr val="FFFFFF"/>
                </a:solidFill>
                <a:latin typeface="Canva Sans Bold"/>
                <a:ea typeface="Canva Sans Bold"/>
                <a:cs typeface="Canva Sans Bold"/>
                <a:sym typeface="Canva Sans Bold"/>
              </a:rPr>
              <a:t>Component-based architecture: Makes it easy to build reusable UI components.</a:t>
            </a:r>
          </a:p>
          <a:p>
            <a:pPr algn="just">
              <a:lnSpc>
                <a:spcPts val="2666"/>
              </a:lnSpc>
            </a:pPr>
            <a:r>
              <a:rPr lang="en-US" sz="1904" b="true">
                <a:solidFill>
                  <a:srgbClr val="FFFFFF"/>
                </a:solidFill>
                <a:latin typeface="Canva Sans Bold"/>
                <a:ea typeface="Canva Sans Bold"/>
                <a:cs typeface="Canva Sans Bold"/>
                <a:sym typeface="Canva Sans Bold"/>
              </a:rPr>
              <a:t>Fast rendering: Uses a virtual DOM for optimized performance.</a:t>
            </a:r>
          </a:p>
          <a:p>
            <a:pPr algn="just">
              <a:lnSpc>
                <a:spcPts val="2666"/>
              </a:lnSpc>
            </a:pPr>
            <a:r>
              <a:rPr lang="en-US" sz="1904" b="true">
                <a:solidFill>
                  <a:srgbClr val="FFFFFF"/>
                </a:solidFill>
                <a:latin typeface="Canva Sans Bold"/>
                <a:ea typeface="Canva Sans Bold"/>
                <a:cs typeface="Canva Sans Bold"/>
                <a:sym typeface="Canva Sans Bold"/>
              </a:rPr>
              <a:t>Large ecosystem: Popular and widely supported by libraries and tools.</a:t>
            </a:r>
          </a:p>
          <a:p>
            <a:pPr algn="just">
              <a:lnSpc>
                <a:spcPts val="2666"/>
              </a:lnSpc>
            </a:pPr>
            <a:r>
              <a:rPr lang="en-US" sz="1904" b="true">
                <a:solidFill>
                  <a:srgbClr val="FFFFFF"/>
                </a:solidFill>
                <a:latin typeface="Canva Sans Bold"/>
                <a:ea typeface="Canva Sans Bold"/>
                <a:cs typeface="Canva Sans Bold"/>
                <a:sym typeface="Canva Sans Bold"/>
              </a:rPr>
              <a:t>Rich interactivity: Suitable for real-time updates and dynamic matching features.</a:t>
            </a:r>
          </a:p>
          <a:p>
            <a:pPr algn="just">
              <a:lnSpc>
                <a:spcPts val="3944"/>
              </a:lnSpc>
            </a:pPr>
          </a:p>
          <a:p>
            <a:pPr algn="just" marL="608323" indent="-304162" lvl="1">
              <a:lnSpc>
                <a:spcPts val="3944"/>
              </a:lnSpc>
              <a:buFont typeface="Arial"/>
              <a:buChar char="•"/>
            </a:pPr>
            <a:r>
              <a:rPr lang="en-US" b="true" sz="2817">
                <a:solidFill>
                  <a:srgbClr val="FFFFFF"/>
                </a:solidFill>
                <a:latin typeface="Canva Sans Bold"/>
                <a:ea typeface="Canva Sans Bold"/>
                <a:cs typeface="Canva Sans Bold"/>
                <a:sym typeface="Canva Sans Bold"/>
              </a:rPr>
              <a:t>Backend (Server Logic &amp; APIs)</a:t>
            </a:r>
          </a:p>
          <a:p>
            <a:pPr algn="just">
              <a:lnSpc>
                <a:spcPts val="2666"/>
              </a:lnSpc>
            </a:pPr>
            <a:r>
              <a:rPr lang="en-US" sz="1904" b="true">
                <a:solidFill>
                  <a:srgbClr val="FFFFFF"/>
                </a:solidFill>
                <a:latin typeface="Canva Sans Bold"/>
                <a:ea typeface="Canva Sans Bold"/>
                <a:cs typeface="Canva Sans Bold"/>
                <a:sym typeface="Canva Sans Bold"/>
              </a:rPr>
              <a:t>Tech Stack: Node.js with Express.js</a:t>
            </a:r>
          </a:p>
          <a:p>
            <a:pPr algn="just">
              <a:lnSpc>
                <a:spcPts val="2666"/>
              </a:lnSpc>
            </a:pPr>
            <a:r>
              <a:rPr lang="en-US" sz="1904" b="true">
                <a:solidFill>
                  <a:srgbClr val="FFFFFF"/>
                </a:solidFill>
                <a:latin typeface="Canva Sans Bold"/>
                <a:ea typeface="Canva Sans Bold"/>
                <a:cs typeface="Canva Sans Bold"/>
                <a:sym typeface="Canva Sans Bold"/>
              </a:rPr>
              <a:t>Why Node.js?</a:t>
            </a:r>
          </a:p>
          <a:p>
            <a:pPr algn="just">
              <a:lnSpc>
                <a:spcPts val="2666"/>
              </a:lnSpc>
            </a:pPr>
            <a:r>
              <a:rPr lang="en-US" sz="1904" b="true">
                <a:solidFill>
                  <a:srgbClr val="FFFFFF"/>
                </a:solidFill>
                <a:latin typeface="Canva Sans Bold"/>
                <a:ea typeface="Canva Sans Bold"/>
                <a:cs typeface="Canva Sans Bold"/>
                <a:sym typeface="Canva Sans Bold"/>
              </a:rPr>
              <a:t>Non-blocking, event-driven model: Perfect for real-time features like matching, messaging, or notifications.</a:t>
            </a:r>
          </a:p>
          <a:p>
            <a:pPr algn="just">
              <a:lnSpc>
                <a:spcPts val="2666"/>
              </a:lnSpc>
            </a:pPr>
            <a:r>
              <a:rPr lang="en-US" sz="1904" b="true">
                <a:solidFill>
                  <a:srgbClr val="FFFFFF"/>
                </a:solidFill>
                <a:latin typeface="Canva Sans Bold"/>
                <a:ea typeface="Canva Sans Bold"/>
                <a:cs typeface="Canva Sans Bold"/>
                <a:sym typeface="Canva Sans Bold"/>
              </a:rPr>
              <a:t>Unified JavaScript stack: Allows the same language on both frontend and backend, simplifying development.</a:t>
            </a:r>
          </a:p>
          <a:p>
            <a:pPr algn="just">
              <a:lnSpc>
                <a:spcPts val="2666"/>
              </a:lnSpc>
            </a:pPr>
            <a:r>
              <a:rPr lang="en-US" sz="1904" b="true">
                <a:solidFill>
                  <a:srgbClr val="FFFFFF"/>
                </a:solidFill>
                <a:latin typeface="Canva Sans Bold"/>
                <a:ea typeface="Canva Sans Bold"/>
                <a:cs typeface="Canva Sans Bold"/>
                <a:sym typeface="Canva Sans Bold"/>
              </a:rPr>
              <a:t>Large community and libraries: Speeds up development with ready-made modules.</a:t>
            </a:r>
          </a:p>
          <a:p>
            <a:pPr algn="just">
              <a:lnSpc>
                <a:spcPts val="2666"/>
              </a:lnSpc>
            </a:pPr>
          </a:p>
          <a:p>
            <a:pPr algn="just">
              <a:lnSpc>
                <a:spcPts val="2666"/>
              </a:lnSpc>
            </a:pPr>
          </a:p>
          <a:p>
            <a:pPr algn="just" marL="608323" indent="-304162" lvl="1">
              <a:lnSpc>
                <a:spcPts val="3944"/>
              </a:lnSpc>
              <a:buFont typeface="Arial"/>
              <a:buChar char="•"/>
            </a:pPr>
            <a:r>
              <a:rPr lang="en-US" b="true" sz="2817">
                <a:solidFill>
                  <a:srgbClr val="FFFFFF"/>
                </a:solidFill>
                <a:latin typeface="Canva Sans Bold"/>
                <a:ea typeface="Canva Sans Bold"/>
                <a:cs typeface="Canva Sans Bold"/>
                <a:sym typeface="Canva Sans Bold"/>
              </a:rPr>
              <a:t>Database (Data Storage)</a:t>
            </a:r>
          </a:p>
          <a:p>
            <a:pPr algn="just">
              <a:lnSpc>
                <a:spcPts val="2666"/>
              </a:lnSpc>
            </a:pPr>
            <a:r>
              <a:rPr lang="en-US" sz="1904" b="true">
                <a:solidFill>
                  <a:srgbClr val="FFFFFF"/>
                </a:solidFill>
                <a:latin typeface="Canva Sans Bold"/>
                <a:ea typeface="Canva Sans Bold"/>
                <a:cs typeface="Canva Sans Bold"/>
                <a:sym typeface="Canva Sans Bold"/>
              </a:rPr>
              <a:t>Tech Stack: PostgreSQL (Relational Database)</a:t>
            </a:r>
          </a:p>
          <a:p>
            <a:pPr algn="just">
              <a:lnSpc>
                <a:spcPts val="2666"/>
              </a:lnSpc>
            </a:pPr>
          </a:p>
          <a:p>
            <a:pPr algn="just">
              <a:lnSpc>
                <a:spcPts val="3944"/>
              </a:lnSpc>
              <a:spcBef>
                <a:spcPct val="0"/>
              </a:spcBef>
            </a:pPr>
          </a:p>
        </p:txBody>
      </p:sp>
      <p:grpSp>
        <p:nvGrpSpPr>
          <p:cNvPr name="Group 12" id="12"/>
          <p:cNvGrpSpPr/>
          <p:nvPr/>
        </p:nvGrpSpPr>
        <p:grpSpPr>
          <a:xfrm rot="0">
            <a:off x="1664935" y="2945262"/>
            <a:ext cx="9945361" cy="2082355"/>
            <a:chOff x="0" y="0"/>
            <a:chExt cx="2522152" cy="528087"/>
          </a:xfrm>
        </p:grpSpPr>
        <p:sp>
          <p:nvSpPr>
            <p:cNvPr name="Freeform 13" id="13"/>
            <p:cNvSpPr/>
            <p:nvPr/>
          </p:nvSpPr>
          <p:spPr>
            <a:xfrm flipH="false" flipV="false" rot="0">
              <a:off x="0" y="0"/>
              <a:ext cx="2522152" cy="528087"/>
            </a:xfrm>
            <a:custGeom>
              <a:avLst/>
              <a:gdLst/>
              <a:ahLst/>
              <a:cxnLst/>
              <a:rect r="r" b="b" t="t" l="l"/>
              <a:pathLst>
                <a:path h="528087" w="2522152">
                  <a:moveTo>
                    <a:pt x="0" y="0"/>
                  </a:moveTo>
                  <a:lnTo>
                    <a:pt x="2522152" y="0"/>
                  </a:lnTo>
                  <a:lnTo>
                    <a:pt x="2522152" y="528087"/>
                  </a:lnTo>
                  <a:lnTo>
                    <a:pt x="0" y="528087"/>
                  </a:lnTo>
                  <a:close/>
                </a:path>
              </a:pathLst>
            </a:custGeom>
            <a:solidFill>
              <a:srgbClr val="000000">
                <a:alpha val="0"/>
              </a:srgbClr>
            </a:solidFill>
            <a:ln w="28575" cap="sq">
              <a:solidFill>
                <a:srgbClr val="E82A8C"/>
              </a:solidFill>
              <a:prstDash val="lgDash"/>
              <a:miter/>
            </a:ln>
          </p:spPr>
        </p:sp>
        <p:sp>
          <p:nvSpPr>
            <p:cNvPr name="TextBox 14" id="14"/>
            <p:cNvSpPr txBox="true"/>
            <p:nvPr/>
          </p:nvSpPr>
          <p:spPr>
            <a:xfrm>
              <a:off x="0" y="-38100"/>
              <a:ext cx="2522152" cy="566187"/>
            </a:xfrm>
            <a:prstGeom prst="rect">
              <a:avLst/>
            </a:prstGeom>
          </p:spPr>
          <p:txBody>
            <a:bodyPr anchor="ctr" rtlCol="false" tIns="39927" lIns="39927" bIns="39927" rIns="39927"/>
            <a:lstStyle/>
            <a:p>
              <a:pPr algn="ctr">
                <a:lnSpc>
                  <a:spcPts val="2660"/>
                </a:lnSpc>
              </a:pPr>
            </a:p>
          </p:txBody>
        </p:sp>
      </p:grpSp>
      <p:grpSp>
        <p:nvGrpSpPr>
          <p:cNvPr name="Group 15" id="15"/>
          <p:cNvGrpSpPr/>
          <p:nvPr/>
        </p:nvGrpSpPr>
        <p:grpSpPr>
          <a:xfrm rot="0">
            <a:off x="1664935" y="5911105"/>
            <a:ext cx="13029400" cy="1755945"/>
            <a:chOff x="0" y="0"/>
            <a:chExt cx="3304266" cy="445309"/>
          </a:xfrm>
        </p:grpSpPr>
        <p:sp>
          <p:nvSpPr>
            <p:cNvPr name="Freeform 16" id="16"/>
            <p:cNvSpPr/>
            <p:nvPr/>
          </p:nvSpPr>
          <p:spPr>
            <a:xfrm flipH="false" flipV="false" rot="0">
              <a:off x="0" y="0"/>
              <a:ext cx="3304267" cy="445309"/>
            </a:xfrm>
            <a:custGeom>
              <a:avLst/>
              <a:gdLst/>
              <a:ahLst/>
              <a:cxnLst/>
              <a:rect r="r" b="b" t="t" l="l"/>
              <a:pathLst>
                <a:path h="445309" w="3304267">
                  <a:moveTo>
                    <a:pt x="0" y="0"/>
                  </a:moveTo>
                  <a:lnTo>
                    <a:pt x="3304267" y="0"/>
                  </a:lnTo>
                  <a:lnTo>
                    <a:pt x="3304267" y="445309"/>
                  </a:lnTo>
                  <a:lnTo>
                    <a:pt x="0" y="445309"/>
                  </a:lnTo>
                  <a:close/>
                </a:path>
              </a:pathLst>
            </a:custGeom>
            <a:solidFill>
              <a:srgbClr val="000000">
                <a:alpha val="0"/>
              </a:srgbClr>
            </a:solidFill>
            <a:ln w="28575" cap="sq">
              <a:solidFill>
                <a:srgbClr val="E82A8C"/>
              </a:solidFill>
              <a:prstDash val="lgDash"/>
              <a:miter/>
            </a:ln>
          </p:spPr>
        </p:sp>
        <p:sp>
          <p:nvSpPr>
            <p:cNvPr name="TextBox 17" id="17"/>
            <p:cNvSpPr txBox="true"/>
            <p:nvPr/>
          </p:nvSpPr>
          <p:spPr>
            <a:xfrm>
              <a:off x="0" y="-38100"/>
              <a:ext cx="3304266" cy="483409"/>
            </a:xfrm>
            <a:prstGeom prst="rect">
              <a:avLst/>
            </a:prstGeom>
          </p:spPr>
          <p:txBody>
            <a:bodyPr anchor="ctr" rtlCol="false" tIns="39927" lIns="39927" bIns="39927" rIns="39927"/>
            <a:lstStyle/>
            <a:p>
              <a:pPr algn="ctr">
                <a:lnSpc>
                  <a:spcPts val="2660"/>
                </a:lnSpc>
              </a:pPr>
            </a:p>
          </p:txBody>
        </p:sp>
      </p:grpSp>
      <p:grpSp>
        <p:nvGrpSpPr>
          <p:cNvPr name="Group 18" id="18"/>
          <p:cNvGrpSpPr/>
          <p:nvPr/>
        </p:nvGrpSpPr>
        <p:grpSpPr>
          <a:xfrm rot="0">
            <a:off x="1664935" y="8752900"/>
            <a:ext cx="5576489" cy="396251"/>
            <a:chOff x="0" y="0"/>
            <a:chExt cx="1414202" cy="100490"/>
          </a:xfrm>
        </p:grpSpPr>
        <p:sp>
          <p:nvSpPr>
            <p:cNvPr name="Freeform 19" id="19"/>
            <p:cNvSpPr/>
            <p:nvPr/>
          </p:nvSpPr>
          <p:spPr>
            <a:xfrm flipH="false" flipV="false" rot="0">
              <a:off x="0" y="0"/>
              <a:ext cx="1414202" cy="100490"/>
            </a:xfrm>
            <a:custGeom>
              <a:avLst/>
              <a:gdLst/>
              <a:ahLst/>
              <a:cxnLst/>
              <a:rect r="r" b="b" t="t" l="l"/>
              <a:pathLst>
                <a:path h="100490" w="1414202">
                  <a:moveTo>
                    <a:pt x="0" y="0"/>
                  </a:moveTo>
                  <a:lnTo>
                    <a:pt x="1414202" y="0"/>
                  </a:lnTo>
                  <a:lnTo>
                    <a:pt x="1414202" y="100490"/>
                  </a:lnTo>
                  <a:lnTo>
                    <a:pt x="0" y="100490"/>
                  </a:lnTo>
                  <a:close/>
                </a:path>
              </a:pathLst>
            </a:custGeom>
            <a:solidFill>
              <a:srgbClr val="000000">
                <a:alpha val="0"/>
              </a:srgbClr>
            </a:solidFill>
            <a:ln w="28575" cap="sq">
              <a:solidFill>
                <a:srgbClr val="E82A8C"/>
              </a:solidFill>
              <a:prstDash val="lgDash"/>
              <a:miter/>
            </a:ln>
          </p:spPr>
        </p:sp>
        <p:sp>
          <p:nvSpPr>
            <p:cNvPr name="TextBox 20" id="20"/>
            <p:cNvSpPr txBox="true"/>
            <p:nvPr/>
          </p:nvSpPr>
          <p:spPr>
            <a:xfrm>
              <a:off x="0" y="-38100"/>
              <a:ext cx="1414202" cy="138590"/>
            </a:xfrm>
            <a:prstGeom prst="rect">
              <a:avLst/>
            </a:prstGeom>
          </p:spPr>
          <p:txBody>
            <a:bodyPr anchor="ctr" rtlCol="false" tIns="39927" lIns="39927" bIns="39927" rIns="39927"/>
            <a:lstStyle/>
            <a:p>
              <a:pPr algn="ctr">
                <a:lnSpc>
                  <a:spcPts val="2660"/>
                </a:lnSpc>
              </a:pPr>
            </a:p>
          </p:txBody>
        </p:sp>
      </p:grpSp>
      <p:sp>
        <p:nvSpPr>
          <p:cNvPr name="Freeform 21" id="21"/>
          <p:cNvSpPr/>
          <p:nvPr/>
        </p:nvSpPr>
        <p:spPr>
          <a:xfrm flipH="false" flipV="false" rot="0">
            <a:off x="6967096" y="2485078"/>
            <a:ext cx="548655" cy="460184"/>
          </a:xfrm>
          <a:custGeom>
            <a:avLst/>
            <a:gdLst/>
            <a:ahLst/>
            <a:cxnLst/>
            <a:rect r="r" b="b" t="t" l="l"/>
            <a:pathLst>
              <a:path h="460184" w="548655">
                <a:moveTo>
                  <a:pt x="0" y="0"/>
                </a:moveTo>
                <a:lnTo>
                  <a:pt x="548655" y="0"/>
                </a:lnTo>
                <a:lnTo>
                  <a:pt x="548655" y="460184"/>
                </a:lnTo>
                <a:lnTo>
                  <a:pt x="0" y="4601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7678277" y="5389080"/>
            <a:ext cx="501357" cy="478169"/>
          </a:xfrm>
          <a:custGeom>
            <a:avLst/>
            <a:gdLst/>
            <a:ahLst/>
            <a:cxnLst/>
            <a:rect r="r" b="b" t="t" l="l"/>
            <a:pathLst>
              <a:path h="478169" w="501357">
                <a:moveTo>
                  <a:pt x="0" y="0"/>
                </a:moveTo>
                <a:lnTo>
                  <a:pt x="501357" y="0"/>
                </a:lnTo>
                <a:lnTo>
                  <a:pt x="501357" y="478169"/>
                </a:lnTo>
                <a:lnTo>
                  <a:pt x="0" y="4781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6705059" y="8237023"/>
            <a:ext cx="398771" cy="478286"/>
          </a:xfrm>
          <a:custGeom>
            <a:avLst/>
            <a:gdLst/>
            <a:ahLst/>
            <a:cxnLst/>
            <a:rect r="r" b="b" t="t" l="l"/>
            <a:pathLst>
              <a:path h="478286" w="398771">
                <a:moveTo>
                  <a:pt x="0" y="0"/>
                </a:moveTo>
                <a:lnTo>
                  <a:pt x="398771" y="0"/>
                </a:lnTo>
                <a:lnTo>
                  <a:pt x="398771" y="478286"/>
                </a:lnTo>
                <a:lnTo>
                  <a:pt x="0" y="4782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FFFFF"/>
                </a:solidFill>
                <a:latin typeface="Mokoto"/>
                <a:ea typeface="Mokoto"/>
                <a:cs typeface="Mokoto"/>
                <a:sym typeface="Mokoto"/>
              </a:rPr>
              <a:t>TECH STACK</a:t>
            </a:r>
          </a:p>
        </p:txBody>
      </p:sp>
      <p:sp>
        <p:nvSpPr>
          <p:cNvPr name="TextBox 25" id="25"/>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FFFFF"/>
                </a:solidFill>
                <a:latin typeface="Roboto Mono Bold"/>
                <a:ea typeface="Roboto Mono Bold"/>
                <a:cs typeface="Roboto Mono Bold"/>
                <a:sym typeface="Roboto Mono Bold"/>
              </a:rPr>
              <a:t>wHACKiest &lt;/2024&gt; Idea Submission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4050.0000" end="-3.6660"/>
                </p14:media>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BF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51551" t="24324" r="1582" b="18427"/>
          <a:stretch>
            <a:fillRect/>
          </a:stretch>
        </p:blipFill>
        <p:spPr>
          <a:xfrm flipH="false" flipV="false" rot="0">
            <a:off x="1405467" y="0"/>
            <a:ext cx="14971558"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2F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1191" r="1243" b="20700"/>
          <a:stretch>
            <a:fillRect/>
          </a:stretch>
        </p:blipFill>
        <p:spPr>
          <a:xfrm flipH="false" flipV="false" rot="0">
            <a:off x="0" y="2216550"/>
            <a:ext cx="18288000" cy="807045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TextBox 7" id="7"/>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FFFFF"/>
                </a:solidFill>
                <a:latin typeface="Mokoto"/>
                <a:ea typeface="Mokoto"/>
                <a:cs typeface="Mokoto"/>
                <a:sym typeface="Mokoto"/>
              </a:rPr>
              <a:t>FlowChart</a:t>
            </a:r>
          </a:p>
        </p:txBody>
      </p:sp>
      <p:sp>
        <p:nvSpPr>
          <p:cNvPr name="TextBox 8" id="8"/>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FFFFF"/>
                </a:solidFill>
                <a:latin typeface="Roboto Mono Bold"/>
                <a:ea typeface="Roboto Mono Bold"/>
                <a:cs typeface="Roboto Mono Bold"/>
                <a:sym typeface="Roboto Mono Bold"/>
              </a:rPr>
              <a:t>wHACKiest &lt;/2024&gt; Idea Submission</a:t>
            </a:r>
          </a:p>
        </p:txBody>
      </p:sp>
      <p:sp>
        <p:nvSpPr>
          <p:cNvPr name="Freeform 9" id="9"/>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12" id="12"/>
          <p:cNvSpPr/>
          <p:nvPr/>
        </p:nvSpPr>
        <p:spPr>
          <a:xfrm>
            <a:off x="-809003" y="2206348"/>
            <a:ext cx="16560288" cy="0"/>
          </a:xfrm>
          <a:prstGeom prst="line">
            <a:avLst/>
          </a:prstGeom>
          <a:ln cap="flat" w="28575">
            <a:solidFill>
              <a:srgbClr val="6CC7FC"/>
            </a:solidFill>
            <a:prstDash val="solid"/>
            <a:headEnd type="none" len="sm" w="sm"/>
            <a:tailEnd type="none" len="sm" w="sm"/>
          </a:ln>
        </p:spPr>
      </p:sp>
      <p:sp>
        <p:nvSpPr>
          <p:cNvPr name="AutoShape 13" id="13"/>
          <p:cNvSpPr/>
          <p:nvPr/>
        </p:nvSpPr>
        <p:spPr>
          <a:xfrm flipH="true" flipV="true">
            <a:off x="4311498" y="3510120"/>
            <a:ext cx="3391390" cy="0"/>
          </a:xfrm>
          <a:prstGeom prst="line">
            <a:avLst/>
          </a:prstGeom>
          <a:ln cap="flat" w="9525">
            <a:solidFill>
              <a:srgbClr val="FFFFFF"/>
            </a:solidFill>
            <a:prstDash val="solid"/>
            <a:headEnd type="triangle" len="med" w="lg"/>
            <a:tailEnd type="none" len="sm" w="sm"/>
          </a:ln>
        </p:spPr>
      </p:sp>
      <p:sp>
        <p:nvSpPr>
          <p:cNvPr name="AutoShape 14" id="14"/>
          <p:cNvSpPr/>
          <p:nvPr/>
        </p:nvSpPr>
        <p:spPr>
          <a:xfrm>
            <a:off x="7471583" y="7455751"/>
            <a:ext cx="0" cy="224938"/>
          </a:xfrm>
          <a:prstGeom prst="line">
            <a:avLst/>
          </a:prstGeom>
          <a:ln cap="flat" w="9525">
            <a:solidFill>
              <a:srgbClr val="FFFFFF"/>
            </a:solidFill>
            <a:prstDash val="solid"/>
            <a:headEnd type="none" len="sm" w="sm"/>
            <a:tailEnd type="triangle" len="med" w="lg"/>
          </a:ln>
        </p:spPr>
      </p:sp>
      <p:grpSp>
        <p:nvGrpSpPr>
          <p:cNvPr name="Group 15" id="15"/>
          <p:cNvGrpSpPr/>
          <p:nvPr/>
        </p:nvGrpSpPr>
        <p:grpSpPr>
          <a:xfrm rot="0">
            <a:off x="11962650" y="2993919"/>
            <a:ext cx="5036793" cy="3413916"/>
            <a:chOff x="0" y="0"/>
            <a:chExt cx="6715723" cy="4551888"/>
          </a:xfrm>
        </p:grpSpPr>
        <p:grpSp>
          <p:nvGrpSpPr>
            <p:cNvPr name="Group 16" id="16"/>
            <p:cNvGrpSpPr/>
            <p:nvPr/>
          </p:nvGrpSpPr>
          <p:grpSpPr>
            <a:xfrm rot="0">
              <a:off x="0" y="0"/>
              <a:ext cx="6715723" cy="4551888"/>
              <a:chOff x="0" y="0"/>
              <a:chExt cx="3259343" cy="2209168"/>
            </a:xfrm>
          </p:grpSpPr>
          <p:sp>
            <p:nvSpPr>
              <p:cNvPr name="Freeform 17" id="17"/>
              <p:cNvSpPr/>
              <p:nvPr/>
            </p:nvSpPr>
            <p:spPr>
              <a:xfrm flipH="false" flipV="false" rot="0">
                <a:off x="0" y="0"/>
                <a:ext cx="3259343" cy="2209168"/>
              </a:xfrm>
              <a:custGeom>
                <a:avLst/>
                <a:gdLst/>
                <a:ahLst/>
                <a:cxnLst/>
                <a:rect r="r" b="b" t="t" l="l"/>
                <a:pathLst>
                  <a:path h="2209168" w="3259343">
                    <a:moveTo>
                      <a:pt x="12297" y="0"/>
                    </a:moveTo>
                    <a:lnTo>
                      <a:pt x="3247046" y="0"/>
                    </a:lnTo>
                    <a:cubicBezTo>
                      <a:pt x="3250307" y="0"/>
                      <a:pt x="3253435" y="1296"/>
                      <a:pt x="3255741" y="3602"/>
                    </a:cubicBezTo>
                    <a:cubicBezTo>
                      <a:pt x="3258047" y="5908"/>
                      <a:pt x="3259343" y="9035"/>
                      <a:pt x="3259343" y="12297"/>
                    </a:cubicBezTo>
                    <a:lnTo>
                      <a:pt x="3259343" y="2196872"/>
                    </a:lnTo>
                    <a:cubicBezTo>
                      <a:pt x="3259343" y="2200133"/>
                      <a:pt x="3258047" y="2203261"/>
                      <a:pt x="3255741" y="2205567"/>
                    </a:cubicBezTo>
                    <a:cubicBezTo>
                      <a:pt x="3253435" y="2207873"/>
                      <a:pt x="3250307" y="2209168"/>
                      <a:pt x="3247046" y="2209168"/>
                    </a:cubicBezTo>
                    <a:lnTo>
                      <a:pt x="12297" y="2209168"/>
                    </a:lnTo>
                    <a:cubicBezTo>
                      <a:pt x="5505" y="2209168"/>
                      <a:pt x="0" y="2203663"/>
                      <a:pt x="0" y="2196872"/>
                    </a:cubicBezTo>
                    <a:lnTo>
                      <a:pt x="0" y="12297"/>
                    </a:lnTo>
                    <a:cubicBezTo>
                      <a:pt x="0" y="5505"/>
                      <a:pt x="5505" y="0"/>
                      <a:pt x="12297" y="0"/>
                    </a:cubicBezTo>
                    <a:close/>
                  </a:path>
                </a:pathLst>
              </a:custGeom>
              <a:solidFill>
                <a:srgbClr val="2D8BBA"/>
              </a:solidFill>
            </p:spPr>
          </p:sp>
          <p:sp>
            <p:nvSpPr>
              <p:cNvPr name="TextBox 18" id="18"/>
              <p:cNvSpPr txBox="true"/>
              <p:nvPr/>
            </p:nvSpPr>
            <p:spPr>
              <a:xfrm>
                <a:off x="0" y="0"/>
                <a:ext cx="3259343" cy="2209168"/>
              </a:xfrm>
              <a:prstGeom prst="rect">
                <a:avLst/>
              </a:prstGeom>
            </p:spPr>
            <p:txBody>
              <a:bodyPr anchor="ctr" rtlCol="false" tIns="15442" lIns="15442" bIns="15442" rIns="15442"/>
              <a:lstStyle/>
              <a:p>
                <a:pPr algn="ctr">
                  <a:lnSpc>
                    <a:spcPts val="1588"/>
                  </a:lnSpc>
                </a:pPr>
              </a:p>
              <a:p>
                <a:pPr algn="ctr">
                  <a:lnSpc>
                    <a:spcPts val="1588"/>
                  </a:lnSpc>
                </a:pPr>
              </a:p>
            </p:txBody>
          </p:sp>
        </p:grpSp>
        <p:grpSp>
          <p:nvGrpSpPr>
            <p:cNvPr name="Group 19" id="19"/>
            <p:cNvGrpSpPr/>
            <p:nvPr/>
          </p:nvGrpSpPr>
          <p:grpSpPr>
            <a:xfrm rot="0">
              <a:off x="198167" y="747403"/>
              <a:ext cx="2831543" cy="742693"/>
              <a:chOff x="0" y="0"/>
              <a:chExt cx="1537157" cy="403185"/>
            </a:xfrm>
          </p:grpSpPr>
          <p:sp>
            <p:nvSpPr>
              <p:cNvPr name="Freeform 20" id="20"/>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21" id="21"/>
              <p:cNvSpPr txBox="true"/>
              <p:nvPr/>
            </p:nvSpPr>
            <p:spPr>
              <a:xfrm>
                <a:off x="0" y="-19050"/>
                <a:ext cx="1537157" cy="422235"/>
              </a:xfrm>
              <a:prstGeom prst="rect">
                <a:avLst/>
              </a:prstGeom>
            </p:spPr>
            <p:txBody>
              <a:bodyPr anchor="ctr" rtlCol="false" tIns="15442" lIns="15442" bIns="15442" rIns="15442"/>
              <a:lstStyle/>
              <a:p>
                <a:pPr algn="ctr">
                  <a:lnSpc>
                    <a:spcPts val="1355"/>
                  </a:lnSpc>
                </a:pPr>
                <a:r>
                  <a:rPr lang="en-US" sz="1129">
                    <a:solidFill>
                      <a:srgbClr val="F6F5F6"/>
                    </a:solidFill>
                    <a:latin typeface="Poppins"/>
                    <a:ea typeface="Poppins"/>
                    <a:cs typeface="Poppins"/>
                    <a:sym typeface="Poppins"/>
                  </a:rPr>
                  <a:t>Real-Time Updates</a:t>
                </a:r>
              </a:p>
            </p:txBody>
          </p:sp>
        </p:grpSp>
        <p:grpSp>
          <p:nvGrpSpPr>
            <p:cNvPr name="Group 22" id="22"/>
            <p:cNvGrpSpPr/>
            <p:nvPr/>
          </p:nvGrpSpPr>
          <p:grpSpPr>
            <a:xfrm rot="0">
              <a:off x="198167" y="2531454"/>
              <a:ext cx="2831543" cy="742693"/>
              <a:chOff x="0" y="0"/>
              <a:chExt cx="1537157" cy="403185"/>
            </a:xfrm>
          </p:grpSpPr>
          <p:sp>
            <p:nvSpPr>
              <p:cNvPr name="Freeform 23" id="23"/>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24" id="24"/>
              <p:cNvSpPr txBox="true"/>
              <p:nvPr/>
            </p:nvSpPr>
            <p:spPr>
              <a:xfrm>
                <a:off x="0" y="-19050"/>
                <a:ext cx="1537157" cy="422235"/>
              </a:xfrm>
              <a:prstGeom prst="rect">
                <a:avLst/>
              </a:prstGeom>
            </p:spPr>
            <p:txBody>
              <a:bodyPr anchor="ctr" rtlCol="false" tIns="15442" lIns="15442" bIns="15442" rIns="15442"/>
              <a:lstStyle/>
              <a:p>
                <a:pPr algn="ctr">
                  <a:lnSpc>
                    <a:spcPts val="1355"/>
                  </a:lnSpc>
                </a:pPr>
                <a:r>
                  <a:rPr lang="en-US" sz="1129">
                    <a:solidFill>
                      <a:srgbClr val="F6F5F6"/>
                    </a:solidFill>
                    <a:latin typeface="Poppins"/>
                    <a:ea typeface="Poppins"/>
                    <a:cs typeface="Poppins"/>
                    <a:sym typeface="Poppins"/>
                  </a:rPr>
                  <a:t>Activity Tracking</a:t>
                </a:r>
              </a:p>
            </p:txBody>
          </p:sp>
        </p:grpSp>
        <p:grpSp>
          <p:nvGrpSpPr>
            <p:cNvPr name="Group 25" id="25"/>
            <p:cNvGrpSpPr/>
            <p:nvPr/>
          </p:nvGrpSpPr>
          <p:grpSpPr>
            <a:xfrm rot="0">
              <a:off x="198167" y="1601374"/>
              <a:ext cx="2831543" cy="750877"/>
              <a:chOff x="0" y="0"/>
              <a:chExt cx="1537157" cy="407628"/>
            </a:xfrm>
          </p:grpSpPr>
          <p:sp>
            <p:nvSpPr>
              <p:cNvPr name="Freeform 26" id="26"/>
              <p:cNvSpPr/>
              <p:nvPr/>
            </p:nvSpPr>
            <p:spPr>
              <a:xfrm flipH="false" flipV="false" rot="0">
                <a:off x="0" y="0"/>
                <a:ext cx="1537157" cy="407628"/>
              </a:xfrm>
              <a:custGeom>
                <a:avLst/>
                <a:gdLst/>
                <a:ahLst/>
                <a:cxnLst/>
                <a:rect r="r" b="b" t="t" l="l"/>
                <a:pathLst>
                  <a:path h="407628" w="1537157">
                    <a:moveTo>
                      <a:pt x="29164" y="0"/>
                    </a:moveTo>
                    <a:lnTo>
                      <a:pt x="1507992" y="0"/>
                    </a:lnTo>
                    <a:cubicBezTo>
                      <a:pt x="1524100" y="0"/>
                      <a:pt x="1537157" y="13057"/>
                      <a:pt x="1537157" y="29164"/>
                    </a:cubicBezTo>
                    <a:lnTo>
                      <a:pt x="1537157" y="378463"/>
                    </a:lnTo>
                    <a:cubicBezTo>
                      <a:pt x="1537157" y="386198"/>
                      <a:pt x="1534084" y="393616"/>
                      <a:pt x="1528615" y="399086"/>
                    </a:cubicBezTo>
                    <a:cubicBezTo>
                      <a:pt x="1523145" y="404555"/>
                      <a:pt x="1515727" y="407628"/>
                      <a:pt x="1507992" y="407628"/>
                    </a:cubicBezTo>
                    <a:lnTo>
                      <a:pt x="29164" y="407628"/>
                    </a:lnTo>
                    <a:cubicBezTo>
                      <a:pt x="21430" y="407628"/>
                      <a:pt x="14011" y="404555"/>
                      <a:pt x="8542" y="399086"/>
                    </a:cubicBezTo>
                    <a:cubicBezTo>
                      <a:pt x="3073" y="393616"/>
                      <a:pt x="0" y="386198"/>
                      <a:pt x="0" y="378463"/>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27" id="27"/>
              <p:cNvSpPr txBox="true"/>
              <p:nvPr/>
            </p:nvSpPr>
            <p:spPr>
              <a:xfrm>
                <a:off x="0" y="-19050"/>
                <a:ext cx="1537157" cy="426678"/>
              </a:xfrm>
              <a:prstGeom prst="rect">
                <a:avLst/>
              </a:prstGeom>
            </p:spPr>
            <p:txBody>
              <a:bodyPr anchor="ctr" rtlCol="false" tIns="15442" lIns="15442" bIns="15442" rIns="15442"/>
              <a:lstStyle/>
              <a:p>
                <a:pPr algn="ctr">
                  <a:lnSpc>
                    <a:spcPts val="1355"/>
                  </a:lnSpc>
                </a:pPr>
                <a:r>
                  <a:rPr lang="en-US" sz="1129">
                    <a:solidFill>
                      <a:srgbClr val="F6F5F6"/>
                    </a:solidFill>
                    <a:latin typeface="Poppins"/>
                    <a:ea typeface="Poppins"/>
                    <a:cs typeface="Poppins"/>
                    <a:sym typeface="Poppins"/>
                  </a:rPr>
                  <a:t>Filter based Search</a:t>
                </a:r>
              </a:p>
            </p:txBody>
          </p:sp>
        </p:grpSp>
        <p:grpSp>
          <p:nvGrpSpPr>
            <p:cNvPr name="Group 28" id="28"/>
            <p:cNvGrpSpPr/>
            <p:nvPr/>
          </p:nvGrpSpPr>
          <p:grpSpPr>
            <a:xfrm rot="0">
              <a:off x="198167" y="3438643"/>
              <a:ext cx="2831543" cy="742693"/>
              <a:chOff x="0" y="0"/>
              <a:chExt cx="1537157" cy="403185"/>
            </a:xfrm>
          </p:grpSpPr>
          <p:sp>
            <p:nvSpPr>
              <p:cNvPr name="Freeform 29" id="29"/>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30" id="30"/>
              <p:cNvSpPr txBox="true"/>
              <p:nvPr/>
            </p:nvSpPr>
            <p:spPr>
              <a:xfrm>
                <a:off x="0" y="-19050"/>
                <a:ext cx="1537157" cy="422235"/>
              </a:xfrm>
              <a:prstGeom prst="rect">
                <a:avLst/>
              </a:prstGeom>
            </p:spPr>
            <p:txBody>
              <a:bodyPr anchor="ctr" rtlCol="false" tIns="15442" lIns="15442" bIns="15442" rIns="15442"/>
              <a:lstStyle/>
              <a:p>
                <a:pPr algn="ctr">
                  <a:lnSpc>
                    <a:spcPts val="1355"/>
                  </a:lnSpc>
                </a:pPr>
                <a:r>
                  <a:rPr lang="en-US" sz="1129">
                    <a:solidFill>
                      <a:srgbClr val="F6F5F6"/>
                    </a:solidFill>
                    <a:latin typeface="Poppins"/>
                    <a:ea typeface="Poppins"/>
                    <a:cs typeface="Poppins"/>
                    <a:sym typeface="Poppins"/>
                  </a:rPr>
                  <a:t>AI/ML Insights</a:t>
                </a:r>
              </a:p>
            </p:txBody>
          </p:sp>
        </p:grpSp>
        <p:grpSp>
          <p:nvGrpSpPr>
            <p:cNvPr name="Group 31" id="31"/>
            <p:cNvGrpSpPr/>
            <p:nvPr/>
          </p:nvGrpSpPr>
          <p:grpSpPr>
            <a:xfrm rot="0">
              <a:off x="3421612" y="729829"/>
              <a:ext cx="2831543" cy="742693"/>
              <a:chOff x="0" y="0"/>
              <a:chExt cx="1537157" cy="403185"/>
            </a:xfrm>
          </p:grpSpPr>
          <p:sp>
            <p:nvSpPr>
              <p:cNvPr name="Freeform 32" id="32"/>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33" id="33"/>
              <p:cNvSpPr txBox="true"/>
              <p:nvPr/>
            </p:nvSpPr>
            <p:spPr>
              <a:xfrm>
                <a:off x="0" y="-19050"/>
                <a:ext cx="1537157" cy="422235"/>
              </a:xfrm>
              <a:prstGeom prst="rect">
                <a:avLst/>
              </a:prstGeom>
            </p:spPr>
            <p:txBody>
              <a:bodyPr anchor="ctr" rtlCol="false" tIns="15442" lIns="15442" bIns="15442" rIns="15442"/>
              <a:lstStyle/>
              <a:p>
                <a:pPr algn="ctr">
                  <a:lnSpc>
                    <a:spcPts val="1020"/>
                  </a:lnSpc>
                </a:pPr>
                <a:r>
                  <a:rPr lang="en-US" sz="850">
                    <a:solidFill>
                      <a:srgbClr val="F6F5F6"/>
                    </a:solidFill>
                    <a:latin typeface="Poppins"/>
                    <a:ea typeface="Poppins"/>
                    <a:cs typeface="Poppins"/>
                    <a:sym typeface="Poppins"/>
                  </a:rPr>
                  <a:t>User profile changes are instantly reflected across the platform</a:t>
                </a:r>
              </a:p>
            </p:txBody>
          </p:sp>
        </p:grpSp>
        <p:grpSp>
          <p:nvGrpSpPr>
            <p:cNvPr name="Group 34" id="34"/>
            <p:cNvGrpSpPr/>
            <p:nvPr/>
          </p:nvGrpSpPr>
          <p:grpSpPr>
            <a:xfrm rot="0">
              <a:off x="3421612" y="1601374"/>
              <a:ext cx="2831543" cy="742693"/>
              <a:chOff x="0" y="0"/>
              <a:chExt cx="1537157" cy="403185"/>
            </a:xfrm>
          </p:grpSpPr>
          <p:sp>
            <p:nvSpPr>
              <p:cNvPr name="Freeform 35" id="35"/>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36" id="36"/>
              <p:cNvSpPr txBox="true"/>
              <p:nvPr/>
            </p:nvSpPr>
            <p:spPr>
              <a:xfrm>
                <a:off x="0" y="-19050"/>
                <a:ext cx="1537157" cy="422235"/>
              </a:xfrm>
              <a:prstGeom prst="rect">
                <a:avLst/>
              </a:prstGeom>
            </p:spPr>
            <p:txBody>
              <a:bodyPr anchor="ctr" rtlCol="false" tIns="15442" lIns="15442" bIns="15442" rIns="15442"/>
              <a:lstStyle/>
              <a:p>
                <a:pPr algn="ctr">
                  <a:lnSpc>
                    <a:spcPts val="1020"/>
                  </a:lnSpc>
                </a:pPr>
                <a:r>
                  <a:rPr lang="en-US" sz="850">
                    <a:solidFill>
                      <a:srgbClr val="F6F5F6"/>
                    </a:solidFill>
                    <a:latin typeface="Poppins"/>
                    <a:ea typeface="Poppins"/>
                    <a:cs typeface="Poppins"/>
                    <a:sym typeface="Poppins"/>
                  </a:rPr>
                  <a:t>Lets you filter your preferences</a:t>
                </a:r>
              </a:p>
            </p:txBody>
          </p:sp>
        </p:grpSp>
        <p:grpSp>
          <p:nvGrpSpPr>
            <p:cNvPr name="Group 37" id="37"/>
            <p:cNvGrpSpPr/>
            <p:nvPr/>
          </p:nvGrpSpPr>
          <p:grpSpPr>
            <a:xfrm rot="0">
              <a:off x="3421612" y="2531454"/>
              <a:ext cx="2831543" cy="742693"/>
              <a:chOff x="0" y="0"/>
              <a:chExt cx="1537157" cy="403185"/>
            </a:xfrm>
          </p:grpSpPr>
          <p:sp>
            <p:nvSpPr>
              <p:cNvPr name="Freeform 38" id="38"/>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39" id="39"/>
              <p:cNvSpPr txBox="true"/>
              <p:nvPr/>
            </p:nvSpPr>
            <p:spPr>
              <a:xfrm>
                <a:off x="0" y="-19050"/>
                <a:ext cx="1537157" cy="422235"/>
              </a:xfrm>
              <a:prstGeom prst="rect">
                <a:avLst/>
              </a:prstGeom>
            </p:spPr>
            <p:txBody>
              <a:bodyPr anchor="ctr" rtlCol="false" tIns="15442" lIns="15442" bIns="15442" rIns="15442"/>
              <a:lstStyle/>
              <a:p>
                <a:pPr algn="ctr">
                  <a:lnSpc>
                    <a:spcPts val="1020"/>
                  </a:lnSpc>
                </a:pPr>
                <a:r>
                  <a:rPr lang="en-US" sz="850">
                    <a:solidFill>
                      <a:srgbClr val="F6F5F6"/>
                    </a:solidFill>
                    <a:latin typeface="Poppins"/>
                    <a:ea typeface="Poppins"/>
                    <a:cs typeface="Poppins"/>
                    <a:sym typeface="Poppins"/>
                  </a:rPr>
                  <a:t>User actions are logged for reference and analysis</a:t>
                </a:r>
              </a:p>
            </p:txBody>
          </p:sp>
        </p:grpSp>
        <p:grpSp>
          <p:nvGrpSpPr>
            <p:cNvPr name="Group 40" id="40"/>
            <p:cNvGrpSpPr/>
            <p:nvPr/>
          </p:nvGrpSpPr>
          <p:grpSpPr>
            <a:xfrm rot="0">
              <a:off x="3421612" y="3446172"/>
              <a:ext cx="2831543" cy="742693"/>
              <a:chOff x="0" y="0"/>
              <a:chExt cx="1537157" cy="403185"/>
            </a:xfrm>
          </p:grpSpPr>
          <p:sp>
            <p:nvSpPr>
              <p:cNvPr name="Freeform 41" id="41"/>
              <p:cNvSpPr/>
              <p:nvPr/>
            </p:nvSpPr>
            <p:spPr>
              <a:xfrm flipH="false" flipV="false" rot="0">
                <a:off x="0" y="0"/>
                <a:ext cx="1537157" cy="403185"/>
              </a:xfrm>
              <a:custGeom>
                <a:avLst/>
                <a:gdLst/>
                <a:ahLst/>
                <a:cxnLst/>
                <a:rect r="r" b="b" t="t" l="l"/>
                <a:pathLst>
                  <a:path h="403185" w="1537157">
                    <a:moveTo>
                      <a:pt x="29164" y="0"/>
                    </a:moveTo>
                    <a:lnTo>
                      <a:pt x="1507992" y="0"/>
                    </a:lnTo>
                    <a:cubicBezTo>
                      <a:pt x="1524100" y="0"/>
                      <a:pt x="1537157" y="13057"/>
                      <a:pt x="1537157" y="29164"/>
                    </a:cubicBezTo>
                    <a:lnTo>
                      <a:pt x="1537157" y="374020"/>
                    </a:lnTo>
                    <a:cubicBezTo>
                      <a:pt x="1537157" y="381755"/>
                      <a:pt x="1534084" y="389173"/>
                      <a:pt x="1528615" y="394643"/>
                    </a:cubicBezTo>
                    <a:cubicBezTo>
                      <a:pt x="1523145" y="400112"/>
                      <a:pt x="1515727" y="403185"/>
                      <a:pt x="1507992" y="403185"/>
                    </a:cubicBezTo>
                    <a:lnTo>
                      <a:pt x="29164" y="403185"/>
                    </a:lnTo>
                    <a:cubicBezTo>
                      <a:pt x="21430" y="403185"/>
                      <a:pt x="14011" y="400112"/>
                      <a:pt x="8542" y="394643"/>
                    </a:cubicBezTo>
                    <a:cubicBezTo>
                      <a:pt x="3073" y="389173"/>
                      <a:pt x="0" y="381755"/>
                      <a:pt x="0" y="374020"/>
                    </a:cubicBezTo>
                    <a:lnTo>
                      <a:pt x="0" y="29164"/>
                    </a:lnTo>
                    <a:cubicBezTo>
                      <a:pt x="0" y="21430"/>
                      <a:pt x="3073" y="14011"/>
                      <a:pt x="8542" y="8542"/>
                    </a:cubicBezTo>
                    <a:cubicBezTo>
                      <a:pt x="14011" y="3073"/>
                      <a:pt x="21430" y="0"/>
                      <a:pt x="29164" y="0"/>
                    </a:cubicBezTo>
                    <a:close/>
                  </a:path>
                </a:pathLst>
              </a:custGeom>
              <a:solidFill>
                <a:srgbClr val="000000"/>
              </a:solidFill>
            </p:spPr>
          </p:sp>
          <p:sp>
            <p:nvSpPr>
              <p:cNvPr name="TextBox 42" id="42"/>
              <p:cNvSpPr txBox="true"/>
              <p:nvPr/>
            </p:nvSpPr>
            <p:spPr>
              <a:xfrm>
                <a:off x="0" y="-19050"/>
                <a:ext cx="1537157" cy="422235"/>
              </a:xfrm>
              <a:prstGeom prst="rect">
                <a:avLst/>
              </a:prstGeom>
            </p:spPr>
            <p:txBody>
              <a:bodyPr anchor="ctr" rtlCol="false" tIns="15442" lIns="15442" bIns="15442" rIns="15442"/>
              <a:lstStyle/>
              <a:p>
                <a:pPr algn="ctr">
                  <a:lnSpc>
                    <a:spcPts val="1020"/>
                  </a:lnSpc>
                </a:pPr>
                <a:r>
                  <a:rPr lang="en-US" sz="850">
                    <a:solidFill>
                      <a:srgbClr val="F6F5F6"/>
                    </a:solidFill>
                    <a:latin typeface="Poppins"/>
                    <a:ea typeface="Poppins"/>
                    <a:cs typeface="Poppins"/>
                    <a:sym typeface="Poppins"/>
                  </a:rPr>
                  <a:t>Predictive analysis is used to offer personalized recommendations</a:t>
                </a:r>
              </a:p>
            </p:txBody>
          </p:sp>
        </p:grpSp>
        <p:sp>
          <p:nvSpPr>
            <p:cNvPr name="AutoShape 43" id="43"/>
            <p:cNvSpPr/>
            <p:nvPr/>
          </p:nvSpPr>
          <p:spPr>
            <a:xfrm>
              <a:off x="3070231" y="2908283"/>
              <a:ext cx="290832" cy="0"/>
            </a:xfrm>
            <a:prstGeom prst="line">
              <a:avLst/>
            </a:prstGeom>
            <a:ln cap="flat" w="12700">
              <a:solidFill>
                <a:srgbClr val="FFFFFF"/>
              </a:solidFill>
              <a:prstDash val="solid"/>
              <a:headEnd type="none" len="sm" w="sm"/>
              <a:tailEnd type="arrow" len="sm" w="med"/>
            </a:ln>
          </p:spPr>
        </p:sp>
        <p:sp>
          <p:nvSpPr>
            <p:cNvPr name="AutoShape 44" id="44"/>
            <p:cNvSpPr/>
            <p:nvPr/>
          </p:nvSpPr>
          <p:spPr>
            <a:xfrm>
              <a:off x="3067030" y="3803358"/>
              <a:ext cx="294033" cy="0"/>
            </a:xfrm>
            <a:prstGeom prst="line">
              <a:avLst/>
            </a:prstGeom>
            <a:ln cap="flat" w="12700">
              <a:solidFill>
                <a:srgbClr val="FFFFFF"/>
              </a:solidFill>
              <a:prstDash val="solid"/>
              <a:headEnd type="none" len="sm" w="sm"/>
              <a:tailEnd type="arrow" len="sm" w="med"/>
            </a:ln>
          </p:spPr>
        </p:sp>
        <p:sp>
          <p:nvSpPr>
            <p:cNvPr name="Freeform 45" id="45"/>
            <p:cNvSpPr/>
            <p:nvPr/>
          </p:nvSpPr>
          <p:spPr>
            <a:xfrm flipH="false" flipV="false" rot="0">
              <a:off x="1742949" y="154211"/>
              <a:ext cx="345862" cy="414827"/>
            </a:xfrm>
            <a:custGeom>
              <a:avLst/>
              <a:gdLst/>
              <a:ahLst/>
              <a:cxnLst/>
              <a:rect r="r" b="b" t="t" l="l"/>
              <a:pathLst>
                <a:path h="414827" w="345862">
                  <a:moveTo>
                    <a:pt x="0" y="0"/>
                  </a:moveTo>
                  <a:lnTo>
                    <a:pt x="345862" y="0"/>
                  </a:lnTo>
                  <a:lnTo>
                    <a:pt x="345862" y="414827"/>
                  </a:lnTo>
                  <a:lnTo>
                    <a:pt x="0" y="4148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46" id="46"/>
            <p:cNvSpPr/>
            <p:nvPr/>
          </p:nvSpPr>
          <p:spPr>
            <a:xfrm>
              <a:off x="3080245" y="1976812"/>
              <a:ext cx="290832" cy="0"/>
            </a:xfrm>
            <a:prstGeom prst="line">
              <a:avLst/>
            </a:prstGeom>
            <a:ln cap="flat" w="12700">
              <a:solidFill>
                <a:srgbClr val="FFFFFF"/>
              </a:solidFill>
              <a:prstDash val="solid"/>
              <a:headEnd type="none" len="sm" w="sm"/>
              <a:tailEnd type="arrow" len="sm" w="med"/>
            </a:ln>
          </p:spPr>
        </p:sp>
        <p:sp>
          <p:nvSpPr>
            <p:cNvPr name="AutoShape 47" id="47"/>
            <p:cNvSpPr/>
            <p:nvPr/>
          </p:nvSpPr>
          <p:spPr>
            <a:xfrm>
              <a:off x="3067030" y="1125381"/>
              <a:ext cx="290832" cy="0"/>
            </a:xfrm>
            <a:prstGeom prst="line">
              <a:avLst/>
            </a:prstGeom>
            <a:ln cap="flat" w="12700">
              <a:solidFill>
                <a:srgbClr val="FFFFFF"/>
              </a:solidFill>
              <a:prstDash val="solid"/>
              <a:headEnd type="none" len="sm" w="sm"/>
              <a:tailEnd type="arrow" len="sm" w="med"/>
            </a:ln>
          </p:spPr>
        </p:sp>
        <p:sp>
          <p:nvSpPr>
            <p:cNvPr name="TextBox 48" id="48"/>
            <p:cNvSpPr txBox="true"/>
            <p:nvPr/>
          </p:nvSpPr>
          <p:spPr>
            <a:xfrm rot="0">
              <a:off x="2128967" y="226860"/>
              <a:ext cx="2708416" cy="277294"/>
            </a:xfrm>
            <a:prstGeom prst="rect">
              <a:avLst/>
            </a:prstGeom>
          </p:spPr>
          <p:txBody>
            <a:bodyPr anchor="t" rtlCol="false" tIns="0" lIns="0" bIns="0" rIns="0">
              <a:spAutoFit/>
            </a:bodyPr>
            <a:lstStyle/>
            <a:p>
              <a:pPr algn="ctr">
                <a:lnSpc>
                  <a:spcPts val="1788"/>
                </a:lnSpc>
                <a:spcBef>
                  <a:spcPct val="0"/>
                </a:spcBef>
              </a:pPr>
              <a:r>
                <a:rPr lang="en-US" b="true" sz="1277" spc="40">
                  <a:solidFill>
                    <a:srgbClr val="F6F5F6"/>
                  </a:solidFill>
                  <a:latin typeface="Poppins Bold"/>
                  <a:ea typeface="Poppins Bold"/>
                  <a:cs typeface="Poppins Bold"/>
                  <a:sym typeface="Poppins Bold"/>
                </a:rPr>
                <a:t>DATA ARCHITECTURE</a:t>
              </a:r>
            </a:p>
          </p:txBody>
        </p:sp>
      </p:grpSp>
      <p:grpSp>
        <p:nvGrpSpPr>
          <p:cNvPr name="Group 49" id="49"/>
          <p:cNvGrpSpPr/>
          <p:nvPr/>
        </p:nvGrpSpPr>
        <p:grpSpPr>
          <a:xfrm rot="0">
            <a:off x="7702888" y="2993919"/>
            <a:ext cx="3583487" cy="1032401"/>
            <a:chOff x="0" y="0"/>
            <a:chExt cx="4777983" cy="1376535"/>
          </a:xfrm>
        </p:grpSpPr>
        <p:grpSp>
          <p:nvGrpSpPr>
            <p:cNvPr name="Group 50" id="50"/>
            <p:cNvGrpSpPr/>
            <p:nvPr/>
          </p:nvGrpSpPr>
          <p:grpSpPr>
            <a:xfrm rot="0">
              <a:off x="0" y="0"/>
              <a:ext cx="4777983" cy="1376535"/>
              <a:chOff x="0" y="0"/>
              <a:chExt cx="2836193" cy="817106"/>
            </a:xfrm>
          </p:grpSpPr>
          <p:sp>
            <p:nvSpPr>
              <p:cNvPr name="Freeform 51" id="51"/>
              <p:cNvSpPr/>
              <p:nvPr/>
            </p:nvSpPr>
            <p:spPr>
              <a:xfrm flipH="false" flipV="false" rot="0">
                <a:off x="0" y="0"/>
                <a:ext cx="2836193" cy="817106"/>
              </a:xfrm>
              <a:custGeom>
                <a:avLst/>
                <a:gdLst/>
                <a:ahLst/>
                <a:cxnLst/>
                <a:rect r="r" b="b" t="t" l="l"/>
                <a:pathLst>
                  <a:path h="817106" w="2836193">
                    <a:moveTo>
                      <a:pt x="17284" y="0"/>
                    </a:moveTo>
                    <a:lnTo>
                      <a:pt x="2818909" y="0"/>
                    </a:lnTo>
                    <a:cubicBezTo>
                      <a:pt x="2823493" y="0"/>
                      <a:pt x="2827889" y="1821"/>
                      <a:pt x="2831130" y="5062"/>
                    </a:cubicBezTo>
                    <a:cubicBezTo>
                      <a:pt x="2834372" y="8304"/>
                      <a:pt x="2836193" y="12700"/>
                      <a:pt x="2836193" y="17284"/>
                    </a:cubicBezTo>
                    <a:lnTo>
                      <a:pt x="2836193" y="799822"/>
                    </a:lnTo>
                    <a:cubicBezTo>
                      <a:pt x="2836193" y="804406"/>
                      <a:pt x="2834372" y="808802"/>
                      <a:pt x="2831130" y="812044"/>
                    </a:cubicBezTo>
                    <a:cubicBezTo>
                      <a:pt x="2827889" y="815285"/>
                      <a:pt x="2823493" y="817106"/>
                      <a:pt x="2818909" y="817106"/>
                    </a:cubicBezTo>
                    <a:lnTo>
                      <a:pt x="17284" y="817106"/>
                    </a:lnTo>
                    <a:cubicBezTo>
                      <a:pt x="12700" y="817106"/>
                      <a:pt x="8304" y="815285"/>
                      <a:pt x="5062" y="812044"/>
                    </a:cubicBezTo>
                    <a:cubicBezTo>
                      <a:pt x="1821" y="808802"/>
                      <a:pt x="0" y="804406"/>
                      <a:pt x="0" y="799822"/>
                    </a:cubicBezTo>
                    <a:lnTo>
                      <a:pt x="0" y="17284"/>
                    </a:lnTo>
                    <a:cubicBezTo>
                      <a:pt x="0" y="12700"/>
                      <a:pt x="1821" y="8304"/>
                      <a:pt x="5062" y="5062"/>
                    </a:cubicBezTo>
                    <a:cubicBezTo>
                      <a:pt x="8304" y="1821"/>
                      <a:pt x="12700" y="0"/>
                      <a:pt x="17284" y="0"/>
                    </a:cubicBezTo>
                    <a:close/>
                  </a:path>
                </a:pathLst>
              </a:custGeom>
              <a:solidFill>
                <a:srgbClr val="2D8BBA"/>
              </a:solidFill>
            </p:spPr>
          </p:sp>
          <p:sp>
            <p:nvSpPr>
              <p:cNvPr name="TextBox 52" id="52"/>
              <p:cNvSpPr txBox="true"/>
              <p:nvPr/>
            </p:nvSpPr>
            <p:spPr>
              <a:xfrm>
                <a:off x="0" y="0"/>
                <a:ext cx="2836193" cy="817106"/>
              </a:xfrm>
              <a:prstGeom prst="rect">
                <a:avLst/>
              </a:prstGeom>
            </p:spPr>
            <p:txBody>
              <a:bodyPr anchor="ctr" rtlCol="false" tIns="15442" lIns="15442" bIns="15442" rIns="15442"/>
              <a:lstStyle/>
              <a:p>
                <a:pPr algn="ctr">
                  <a:lnSpc>
                    <a:spcPts val="1588"/>
                  </a:lnSpc>
                </a:pPr>
              </a:p>
            </p:txBody>
          </p:sp>
        </p:grpSp>
        <p:grpSp>
          <p:nvGrpSpPr>
            <p:cNvPr name="Group 53" id="53"/>
            <p:cNvGrpSpPr/>
            <p:nvPr/>
          </p:nvGrpSpPr>
          <p:grpSpPr>
            <a:xfrm rot="0">
              <a:off x="3101910" y="524747"/>
              <a:ext cx="1493123" cy="732355"/>
              <a:chOff x="0" y="0"/>
              <a:chExt cx="886312" cy="434723"/>
            </a:xfrm>
          </p:grpSpPr>
          <p:sp>
            <p:nvSpPr>
              <p:cNvPr name="Freeform 54" id="54"/>
              <p:cNvSpPr/>
              <p:nvPr/>
            </p:nvSpPr>
            <p:spPr>
              <a:xfrm flipH="false" flipV="false" rot="0">
                <a:off x="0" y="0"/>
                <a:ext cx="886312" cy="434723"/>
              </a:xfrm>
              <a:custGeom>
                <a:avLst/>
                <a:gdLst/>
                <a:ahLst/>
                <a:cxnLst/>
                <a:rect r="r" b="b" t="t" l="l"/>
                <a:pathLst>
                  <a:path h="434723" w="886312">
                    <a:moveTo>
                      <a:pt x="55307" y="0"/>
                    </a:moveTo>
                    <a:lnTo>
                      <a:pt x="831005" y="0"/>
                    </a:lnTo>
                    <a:cubicBezTo>
                      <a:pt x="861551" y="0"/>
                      <a:pt x="886312" y="24762"/>
                      <a:pt x="886312" y="55307"/>
                    </a:cubicBezTo>
                    <a:lnTo>
                      <a:pt x="886312" y="379416"/>
                    </a:lnTo>
                    <a:cubicBezTo>
                      <a:pt x="886312" y="409961"/>
                      <a:pt x="861551" y="434723"/>
                      <a:pt x="831005" y="434723"/>
                    </a:cubicBezTo>
                    <a:lnTo>
                      <a:pt x="55307" y="434723"/>
                    </a:lnTo>
                    <a:cubicBezTo>
                      <a:pt x="24762" y="434723"/>
                      <a:pt x="0" y="409961"/>
                      <a:pt x="0" y="379416"/>
                    </a:cubicBezTo>
                    <a:lnTo>
                      <a:pt x="0" y="55307"/>
                    </a:lnTo>
                    <a:cubicBezTo>
                      <a:pt x="0" y="24762"/>
                      <a:pt x="24762" y="0"/>
                      <a:pt x="55307" y="0"/>
                    </a:cubicBezTo>
                    <a:close/>
                  </a:path>
                </a:pathLst>
              </a:custGeom>
              <a:solidFill>
                <a:srgbClr val="000000"/>
              </a:solidFill>
            </p:spPr>
          </p:sp>
          <p:sp>
            <p:nvSpPr>
              <p:cNvPr name="TextBox 55" id="55"/>
              <p:cNvSpPr txBox="true"/>
              <p:nvPr/>
            </p:nvSpPr>
            <p:spPr>
              <a:xfrm>
                <a:off x="0" y="-19050"/>
                <a:ext cx="886312" cy="453773"/>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Razorpay API Gateway</a:t>
                </a:r>
              </a:p>
            </p:txBody>
          </p:sp>
        </p:grpSp>
        <p:grpSp>
          <p:nvGrpSpPr>
            <p:cNvPr name="Group 56" id="56"/>
            <p:cNvGrpSpPr/>
            <p:nvPr/>
          </p:nvGrpSpPr>
          <p:grpSpPr>
            <a:xfrm rot="0">
              <a:off x="161540" y="524747"/>
              <a:ext cx="1262258" cy="704661"/>
              <a:chOff x="0" y="0"/>
              <a:chExt cx="749272" cy="418284"/>
            </a:xfrm>
          </p:grpSpPr>
          <p:sp>
            <p:nvSpPr>
              <p:cNvPr name="Freeform 57" id="57"/>
              <p:cNvSpPr/>
              <p:nvPr/>
            </p:nvSpPr>
            <p:spPr>
              <a:xfrm flipH="false" flipV="false" rot="0">
                <a:off x="0" y="0"/>
                <a:ext cx="749272" cy="418284"/>
              </a:xfrm>
              <a:custGeom>
                <a:avLst/>
                <a:gdLst/>
                <a:ahLst/>
                <a:cxnLst/>
                <a:rect r="r" b="b" t="t" l="l"/>
                <a:pathLst>
                  <a:path h="418284" w="749272">
                    <a:moveTo>
                      <a:pt x="65423" y="0"/>
                    </a:moveTo>
                    <a:lnTo>
                      <a:pt x="683849" y="0"/>
                    </a:lnTo>
                    <a:cubicBezTo>
                      <a:pt x="701200" y="0"/>
                      <a:pt x="717841" y="6893"/>
                      <a:pt x="730110" y="19162"/>
                    </a:cubicBezTo>
                    <a:cubicBezTo>
                      <a:pt x="742379" y="31431"/>
                      <a:pt x="749272" y="48072"/>
                      <a:pt x="749272" y="65423"/>
                    </a:cubicBezTo>
                    <a:lnTo>
                      <a:pt x="749272" y="352861"/>
                    </a:lnTo>
                    <a:cubicBezTo>
                      <a:pt x="749272" y="370213"/>
                      <a:pt x="742379" y="386853"/>
                      <a:pt x="730110" y="399122"/>
                    </a:cubicBezTo>
                    <a:cubicBezTo>
                      <a:pt x="717841" y="411392"/>
                      <a:pt x="701200" y="418284"/>
                      <a:pt x="683849" y="418284"/>
                    </a:cubicBezTo>
                    <a:lnTo>
                      <a:pt x="65423" y="418284"/>
                    </a:lnTo>
                    <a:cubicBezTo>
                      <a:pt x="48072" y="418284"/>
                      <a:pt x="31431" y="411392"/>
                      <a:pt x="19162" y="399122"/>
                    </a:cubicBezTo>
                    <a:cubicBezTo>
                      <a:pt x="6893" y="386853"/>
                      <a:pt x="0" y="370213"/>
                      <a:pt x="0" y="352861"/>
                    </a:cubicBezTo>
                    <a:lnTo>
                      <a:pt x="0" y="65423"/>
                    </a:lnTo>
                    <a:cubicBezTo>
                      <a:pt x="0" y="48072"/>
                      <a:pt x="6893" y="31431"/>
                      <a:pt x="19162" y="19162"/>
                    </a:cubicBezTo>
                    <a:cubicBezTo>
                      <a:pt x="31431" y="6893"/>
                      <a:pt x="48072" y="0"/>
                      <a:pt x="65423" y="0"/>
                    </a:cubicBezTo>
                    <a:close/>
                  </a:path>
                </a:pathLst>
              </a:custGeom>
              <a:solidFill>
                <a:srgbClr val="000000"/>
              </a:solidFill>
            </p:spPr>
          </p:sp>
          <p:sp>
            <p:nvSpPr>
              <p:cNvPr name="TextBox 58" id="58"/>
              <p:cNvSpPr txBox="true"/>
              <p:nvPr/>
            </p:nvSpPr>
            <p:spPr>
              <a:xfrm>
                <a:off x="0" y="-19050"/>
                <a:ext cx="749272" cy="437334"/>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Auth Service </a:t>
                </a:r>
              </a:p>
            </p:txBody>
          </p:sp>
        </p:grpSp>
        <p:grpSp>
          <p:nvGrpSpPr>
            <p:cNvPr name="Group 59" id="59"/>
            <p:cNvGrpSpPr/>
            <p:nvPr/>
          </p:nvGrpSpPr>
          <p:grpSpPr>
            <a:xfrm rot="0">
              <a:off x="1638563" y="524747"/>
              <a:ext cx="1294536" cy="708093"/>
              <a:chOff x="0" y="0"/>
              <a:chExt cx="768432" cy="420321"/>
            </a:xfrm>
          </p:grpSpPr>
          <p:sp>
            <p:nvSpPr>
              <p:cNvPr name="Freeform 60" id="60"/>
              <p:cNvSpPr/>
              <p:nvPr/>
            </p:nvSpPr>
            <p:spPr>
              <a:xfrm flipH="false" flipV="false" rot="0">
                <a:off x="0" y="0"/>
                <a:ext cx="768432" cy="420321"/>
              </a:xfrm>
              <a:custGeom>
                <a:avLst/>
                <a:gdLst/>
                <a:ahLst/>
                <a:cxnLst/>
                <a:rect r="r" b="b" t="t" l="l"/>
                <a:pathLst>
                  <a:path h="420321" w="768432">
                    <a:moveTo>
                      <a:pt x="63792" y="0"/>
                    </a:moveTo>
                    <a:lnTo>
                      <a:pt x="704640" y="0"/>
                    </a:lnTo>
                    <a:cubicBezTo>
                      <a:pt x="739871" y="0"/>
                      <a:pt x="768432" y="28560"/>
                      <a:pt x="768432" y="63792"/>
                    </a:cubicBezTo>
                    <a:lnTo>
                      <a:pt x="768432" y="356530"/>
                    </a:lnTo>
                    <a:cubicBezTo>
                      <a:pt x="768432" y="391761"/>
                      <a:pt x="739871" y="420321"/>
                      <a:pt x="704640" y="420321"/>
                    </a:cubicBezTo>
                    <a:lnTo>
                      <a:pt x="63792" y="420321"/>
                    </a:lnTo>
                    <a:cubicBezTo>
                      <a:pt x="46873" y="420321"/>
                      <a:pt x="30647" y="413601"/>
                      <a:pt x="18684" y="401637"/>
                    </a:cubicBezTo>
                    <a:cubicBezTo>
                      <a:pt x="6721" y="389674"/>
                      <a:pt x="0" y="373448"/>
                      <a:pt x="0" y="356530"/>
                    </a:cubicBezTo>
                    <a:lnTo>
                      <a:pt x="0" y="63792"/>
                    </a:lnTo>
                    <a:cubicBezTo>
                      <a:pt x="0" y="28560"/>
                      <a:pt x="28560" y="0"/>
                      <a:pt x="63792" y="0"/>
                    </a:cubicBezTo>
                    <a:close/>
                  </a:path>
                </a:pathLst>
              </a:custGeom>
              <a:solidFill>
                <a:srgbClr val="000000"/>
              </a:solidFill>
            </p:spPr>
          </p:sp>
          <p:sp>
            <p:nvSpPr>
              <p:cNvPr name="TextBox 61" id="61"/>
              <p:cNvSpPr txBox="true"/>
              <p:nvPr/>
            </p:nvSpPr>
            <p:spPr>
              <a:xfrm>
                <a:off x="0" y="-19050"/>
                <a:ext cx="768432" cy="439371"/>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Google Map API</a:t>
                </a:r>
              </a:p>
            </p:txBody>
          </p:sp>
        </p:grpSp>
        <p:sp>
          <p:nvSpPr>
            <p:cNvPr name="Freeform 62" id="62"/>
            <p:cNvSpPr/>
            <p:nvPr/>
          </p:nvSpPr>
          <p:spPr>
            <a:xfrm flipH="false" flipV="false" rot="0">
              <a:off x="1286870" y="37062"/>
              <a:ext cx="421321" cy="436037"/>
            </a:xfrm>
            <a:custGeom>
              <a:avLst/>
              <a:gdLst/>
              <a:ahLst/>
              <a:cxnLst/>
              <a:rect r="r" b="b" t="t" l="l"/>
              <a:pathLst>
                <a:path h="436037" w="421321">
                  <a:moveTo>
                    <a:pt x="0" y="0"/>
                  </a:moveTo>
                  <a:lnTo>
                    <a:pt x="421321" y="0"/>
                  </a:lnTo>
                  <a:lnTo>
                    <a:pt x="421321" y="436037"/>
                  </a:lnTo>
                  <a:lnTo>
                    <a:pt x="0" y="436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3" id="63"/>
            <p:cNvSpPr txBox="true"/>
            <p:nvPr/>
          </p:nvSpPr>
          <p:spPr>
            <a:xfrm rot="0">
              <a:off x="1853045" y="115303"/>
              <a:ext cx="1212678" cy="241455"/>
            </a:xfrm>
            <a:prstGeom prst="rect">
              <a:avLst/>
            </a:prstGeom>
          </p:spPr>
          <p:txBody>
            <a:bodyPr anchor="t" rtlCol="false" tIns="0" lIns="0" bIns="0" rIns="0">
              <a:spAutoFit/>
            </a:bodyPr>
            <a:lstStyle/>
            <a:p>
              <a:pPr algn="ctr">
                <a:lnSpc>
                  <a:spcPts val="1462"/>
                </a:lnSpc>
                <a:spcBef>
                  <a:spcPct val="0"/>
                </a:spcBef>
              </a:pPr>
              <a:r>
                <a:rPr lang="en-US" b="true" sz="1044" spc="33">
                  <a:solidFill>
                    <a:srgbClr val="F6F5F6"/>
                  </a:solidFill>
                  <a:latin typeface="Poppins Bold"/>
                  <a:ea typeface="Poppins Bold"/>
                  <a:cs typeface="Poppins Bold"/>
                  <a:sym typeface="Poppins Bold"/>
                </a:rPr>
                <a:t>API Gateway</a:t>
              </a:r>
            </a:p>
          </p:txBody>
        </p:sp>
      </p:grpSp>
      <p:grpSp>
        <p:nvGrpSpPr>
          <p:cNvPr name="Group 64" id="64"/>
          <p:cNvGrpSpPr/>
          <p:nvPr/>
        </p:nvGrpSpPr>
        <p:grpSpPr>
          <a:xfrm rot="0">
            <a:off x="1281286" y="2651437"/>
            <a:ext cx="3030212" cy="1688790"/>
            <a:chOff x="0" y="0"/>
            <a:chExt cx="4040283" cy="2251720"/>
          </a:xfrm>
        </p:grpSpPr>
        <p:grpSp>
          <p:nvGrpSpPr>
            <p:cNvPr name="Group 65" id="65"/>
            <p:cNvGrpSpPr/>
            <p:nvPr/>
          </p:nvGrpSpPr>
          <p:grpSpPr>
            <a:xfrm rot="0">
              <a:off x="0" y="0"/>
              <a:ext cx="4040283" cy="2251720"/>
              <a:chOff x="0" y="0"/>
              <a:chExt cx="2426548" cy="1352358"/>
            </a:xfrm>
          </p:grpSpPr>
          <p:sp>
            <p:nvSpPr>
              <p:cNvPr name="Freeform 66" id="66"/>
              <p:cNvSpPr/>
              <p:nvPr/>
            </p:nvSpPr>
            <p:spPr>
              <a:xfrm flipH="false" flipV="false" rot="0">
                <a:off x="0" y="0"/>
                <a:ext cx="2426548" cy="1352358"/>
              </a:xfrm>
              <a:custGeom>
                <a:avLst/>
                <a:gdLst/>
                <a:ahLst/>
                <a:cxnLst/>
                <a:rect r="r" b="b" t="t" l="l"/>
                <a:pathLst>
                  <a:path h="1352358" w="2426548">
                    <a:moveTo>
                      <a:pt x="20439" y="0"/>
                    </a:moveTo>
                    <a:lnTo>
                      <a:pt x="2406109" y="0"/>
                    </a:lnTo>
                    <a:cubicBezTo>
                      <a:pt x="2411530" y="0"/>
                      <a:pt x="2416729" y="2153"/>
                      <a:pt x="2420562" y="5987"/>
                    </a:cubicBezTo>
                    <a:cubicBezTo>
                      <a:pt x="2424395" y="9820"/>
                      <a:pt x="2426548" y="15018"/>
                      <a:pt x="2426548" y="20439"/>
                    </a:cubicBezTo>
                    <a:lnTo>
                      <a:pt x="2426548" y="1331918"/>
                    </a:lnTo>
                    <a:cubicBezTo>
                      <a:pt x="2426548" y="1337339"/>
                      <a:pt x="2424395" y="1342538"/>
                      <a:pt x="2420562" y="1346371"/>
                    </a:cubicBezTo>
                    <a:cubicBezTo>
                      <a:pt x="2416729" y="1350204"/>
                      <a:pt x="2411530" y="1352358"/>
                      <a:pt x="2406109" y="1352358"/>
                    </a:cubicBezTo>
                    <a:lnTo>
                      <a:pt x="20439" y="1352358"/>
                    </a:lnTo>
                    <a:cubicBezTo>
                      <a:pt x="15018" y="1352358"/>
                      <a:pt x="9820" y="1350204"/>
                      <a:pt x="5987" y="1346371"/>
                    </a:cubicBezTo>
                    <a:cubicBezTo>
                      <a:pt x="2153" y="1342538"/>
                      <a:pt x="0" y="1337339"/>
                      <a:pt x="0" y="1331918"/>
                    </a:cubicBezTo>
                    <a:lnTo>
                      <a:pt x="0" y="20439"/>
                    </a:lnTo>
                    <a:cubicBezTo>
                      <a:pt x="0" y="15018"/>
                      <a:pt x="2153" y="9820"/>
                      <a:pt x="5987" y="5987"/>
                    </a:cubicBezTo>
                    <a:cubicBezTo>
                      <a:pt x="9820" y="2153"/>
                      <a:pt x="15018" y="0"/>
                      <a:pt x="20439" y="0"/>
                    </a:cubicBezTo>
                    <a:close/>
                  </a:path>
                </a:pathLst>
              </a:custGeom>
              <a:solidFill>
                <a:srgbClr val="2D8BBA"/>
              </a:solidFill>
            </p:spPr>
          </p:sp>
          <p:sp>
            <p:nvSpPr>
              <p:cNvPr name="TextBox 67" id="67"/>
              <p:cNvSpPr txBox="true"/>
              <p:nvPr/>
            </p:nvSpPr>
            <p:spPr>
              <a:xfrm>
                <a:off x="0" y="0"/>
                <a:ext cx="2426548" cy="1352358"/>
              </a:xfrm>
              <a:prstGeom prst="rect">
                <a:avLst/>
              </a:prstGeom>
            </p:spPr>
            <p:txBody>
              <a:bodyPr anchor="ctr" rtlCol="false" tIns="15442" lIns="15442" bIns="15442" rIns="15442"/>
              <a:lstStyle/>
              <a:p>
                <a:pPr algn="ctr">
                  <a:lnSpc>
                    <a:spcPts val="1588"/>
                  </a:lnSpc>
                </a:pPr>
              </a:p>
            </p:txBody>
          </p:sp>
        </p:grpSp>
        <p:grpSp>
          <p:nvGrpSpPr>
            <p:cNvPr name="Group 68" id="68"/>
            <p:cNvGrpSpPr/>
            <p:nvPr/>
          </p:nvGrpSpPr>
          <p:grpSpPr>
            <a:xfrm rot="0">
              <a:off x="220303" y="504624"/>
              <a:ext cx="1475739" cy="723829"/>
              <a:chOff x="0" y="0"/>
              <a:chExt cx="886312" cy="434723"/>
            </a:xfrm>
          </p:grpSpPr>
          <p:sp>
            <p:nvSpPr>
              <p:cNvPr name="Freeform 69" id="69"/>
              <p:cNvSpPr/>
              <p:nvPr/>
            </p:nvSpPr>
            <p:spPr>
              <a:xfrm flipH="false" flipV="false" rot="0">
                <a:off x="0" y="0"/>
                <a:ext cx="886312" cy="434723"/>
              </a:xfrm>
              <a:custGeom>
                <a:avLst/>
                <a:gdLst/>
                <a:ahLst/>
                <a:cxnLst/>
                <a:rect r="r" b="b" t="t" l="l"/>
                <a:pathLst>
                  <a:path h="434723" w="886312">
                    <a:moveTo>
                      <a:pt x="55959" y="0"/>
                    </a:moveTo>
                    <a:lnTo>
                      <a:pt x="830354" y="0"/>
                    </a:lnTo>
                    <a:cubicBezTo>
                      <a:pt x="861259" y="0"/>
                      <a:pt x="886312" y="25054"/>
                      <a:pt x="886312" y="55959"/>
                    </a:cubicBezTo>
                    <a:lnTo>
                      <a:pt x="886312" y="378765"/>
                    </a:lnTo>
                    <a:cubicBezTo>
                      <a:pt x="886312" y="393606"/>
                      <a:pt x="880417" y="407839"/>
                      <a:pt x="869922" y="418333"/>
                    </a:cubicBezTo>
                    <a:cubicBezTo>
                      <a:pt x="859428" y="428828"/>
                      <a:pt x="845195" y="434723"/>
                      <a:pt x="830354" y="434723"/>
                    </a:cubicBezTo>
                    <a:lnTo>
                      <a:pt x="55959" y="434723"/>
                    </a:lnTo>
                    <a:cubicBezTo>
                      <a:pt x="41118" y="434723"/>
                      <a:pt x="26884" y="428828"/>
                      <a:pt x="16390" y="418333"/>
                    </a:cubicBezTo>
                    <a:cubicBezTo>
                      <a:pt x="5896" y="407839"/>
                      <a:pt x="0" y="393606"/>
                      <a:pt x="0" y="378765"/>
                    </a:cubicBezTo>
                    <a:lnTo>
                      <a:pt x="0" y="55959"/>
                    </a:lnTo>
                    <a:cubicBezTo>
                      <a:pt x="0" y="41118"/>
                      <a:pt x="5896" y="26884"/>
                      <a:pt x="16390" y="16390"/>
                    </a:cubicBezTo>
                    <a:cubicBezTo>
                      <a:pt x="26884" y="5896"/>
                      <a:pt x="41118" y="0"/>
                      <a:pt x="55959" y="0"/>
                    </a:cubicBezTo>
                    <a:close/>
                  </a:path>
                </a:pathLst>
              </a:custGeom>
              <a:solidFill>
                <a:srgbClr val="0F0E0C"/>
              </a:solidFill>
            </p:spPr>
          </p:sp>
          <p:sp>
            <p:nvSpPr>
              <p:cNvPr name="TextBox 70" id="70"/>
              <p:cNvSpPr txBox="true"/>
              <p:nvPr/>
            </p:nvSpPr>
            <p:spPr>
              <a:xfrm>
                <a:off x="0" y="-19050"/>
                <a:ext cx="886312" cy="453773"/>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Mobile Apps</a:t>
                </a:r>
              </a:p>
            </p:txBody>
          </p:sp>
        </p:grpSp>
        <p:grpSp>
          <p:nvGrpSpPr>
            <p:cNvPr name="Group 71" id="71"/>
            <p:cNvGrpSpPr/>
            <p:nvPr/>
          </p:nvGrpSpPr>
          <p:grpSpPr>
            <a:xfrm rot="0">
              <a:off x="2538746" y="531995"/>
              <a:ext cx="1247562" cy="696457"/>
              <a:chOff x="0" y="0"/>
              <a:chExt cx="749272" cy="418284"/>
            </a:xfrm>
          </p:grpSpPr>
          <p:sp>
            <p:nvSpPr>
              <p:cNvPr name="Freeform 72" id="72"/>
              <p:cNvSpPr/>
              <p:nvPr/>
            </p:nvSpPr>
            <p:spPr>
              <a:xfrm flipH="false" flipV="false" rot="0">
                <a:off x="0" y="0"/>
                <a:ext cx="749272" cy="418284"/>
              </a:xfrm>
              <a:custGeom>
                <a:avLst/>
                <a:gdLst/>
                <a:ahLst/>
                <a:cxnLst/>
                <a:rect r="r" b="b" t="t" l="l"/>
                <a:pathLst>
                  <a:path h="418284" w="749272">
                    <a:moveTo>
                      <a:pt x="66193" y="0"/>
                    </a:moveTo>
                    <a:lnTo>
                      <a:pt x="683078" y="0"/>
                    </a:lnTo>
                    <a:cubicBezTo>
                      <a:pt x="700634" y="0"/>
                      <a:pt x="717470" y="6974"/>
                      <a:pt x="729884" y="19388"/>
                    </a:cubicBezTo>
                    <a:cubicBezTo>
                      <a:pt x="742298" y="31801"/>
                      <a:pt x="749272" y="48638"/>
                      <a:pt x="749272" y="66193"/>
                    </a:cubicBezTo>
                    <a:lnTo>
                      <a:pt x="749272" y="352091"/>
                    </a:lnTo>
                    <a:cubicBezTo>
                      <a:pt x="749272" y="369646"/>
                      <a:pt x="742298" y="386483"/>
                      <a:pt x="729884" y="398897"/>
                    </a:cubicBezTo>
                    <a:cubicBezTo>
                      <a:pt x="717470" y="411310"/>
                      <a:pt x="700634" y="418284"/>
                      <a:pt x="683078" y="418284"/>
                    </a:cubicBezTo>
                    <a:lnTo>
                      <a:pt x="66193" y="418284"/>
                    </a:lnTo>
                    <a:cubicBezTo>
                      <a:pt x="48638" y="418284"/>
                      <a:pt x="31801" y="411310"/>
                      <a:pt x="19388" y="398897"/>
                    </a:cubicBezTo>
                    <a:cubicBezTo>
                      <a:pt x="6974" y="386483"/>
                      <a:pt x="0" y="369646"/>
                      <a:pt x="0" y="352091"/>
                    </a:cubicBezTo>
                    <a:lnTo>
                      <a:pt x="0" y="66193"/>
                    </a:lnTo>
                    <a:cubicBezTo>
                      <a:pt x="0" y="48638"/>
                      <a:pt x="6974" y="31801"/>
                      <a:pt x="19388" y="19388"/>
                    </a:cubicBezTo>
                    <a:cubicBezTo>
                      <a:pt x="31801" y="6974"/>
                      <a:pt x="48638" y="0"/>
                      <a:pt x="66193" y="0"/>
                    </a:cubicBezTo>
                    <a:close/>
                  </a:path>
                </a:pathLst>
              </a:custGeom>
              <a:solidFill>
                <a:srgbClr val="000000"/>
              </a:solidFill>
            </p:spPr>
          </p:sp>
          <p:sp>
            <p:nvSpPr>
              <p:cNvPr name="TextBox 73" id="73"/>
              <p:cNvSpPr txBox="true"/>
              <p:nvPr/>
            </p:nvSpPr>
            <p:spPr>
              <a:xfrm>
                <a:off x="0" y="-19050"/>
                <a:ext cx="749272" cy="437334"/>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Web Apps</a:t>
                </a:r>
              </a:p>
            </p:txBody>
          </p:sp>
        </p:grpSp>
        <p:grpSp>
          <p:nvGrpSpPr>
            <p:cNvPr name="Group 74" id="74"/>
            <p:cNvGrpSpPr/>
            <p:nvPr/>
          </p:nvGrpSpPr>
          <p:grpSpPr>
            <a:xfrm rot="0">
              <a:off x="1520248" y="1306522"/>
              <a:ext cx="1201668" cy="699849"/>
              <a:chOff x="0" y="0"/>
              <a:chExt cx="721708" cy="420321"/>
            </a:xfrm>
          </p:grpSpPr>
          <p:sp>
            <p:nvSpPr>
              <p:cNvPr name="Freeform 75" id="75"/>
              <p:cNvSpPr/>
              <p:nvPr/>
            </p:nvSpPr>
            <p:spPr>
              <a:xfrm flipH="false" flipV="false" rot="0">
                <a:off x="0" y="0"/>
                <a:ext cx="721708" cy="420321"/>
              </a:xfrm>
              <a:custGeom>
                <a:avLst/>
                <a:gdLst/>
                <a:ahLst/>
                <a:cxnLst/>
                <a:rect r="r" b="b" t="t" l="l"/>
                <a:pathLst>
                  <a:path h="420321" w="721708">
                    <a:moveTo>
                      <a:pt x="68722" y="0"/>
                    </a:moveTo>
                    <a:lnTo>
                      <a:pt x="652986" y="0"/>
                    </a:lnTo>
                    <a:cubicBezTo>
                      <a:pt x="690940" y="0"/>
                      <a:pt x="721708" y="30768"/>
                      <a:pt x="721708" y="68722"/>
                    </a:cubicBezTo>
                    <a:lnTo>
                      <a:pt x="721708" y="351600"/>
                    </a:lnTo>
                    <a:cubicBezTo>
                      <a:pt x="721708" y="389554"/>
                      <a:pt x="690940" y="420321"/>
                      <a:pt x="652986" y="420321"/>
                    </a:cubicBezTo>
                    <a:lnTo>
                      <a:pt x="68722" y="420321"/>
                    </a:lnTo>
                    <a:cubicBezTo>
                      <a:pt x="30768" y="420321"/>
                      <a:pt x="0" y="389554"/>
                      <a:pt x="0" y="351600"/>
                    </a:cubicBezTo>
                    <a:lnTo>
                      <a:pt x="0" y="68722"/>
                    </a:lnTo>
                    <a:cubicBezTo>
                      <a:pt x="0" y="30768"/>
                      <a:pt x="30768" y="0"/>
                      <a:pt x="68722" y="0"/>
                    </a:cubicBezTo>
                    <a:close/>
                  </a:path>
                </a:pathLst>
              </a:custGeom>
              <a:solidFill>
                <a:srgbClr val="000000"/>
              </a:solidFill>
            </p:spPr>
          </p:sp>
          <p:sp>
            <p:nvSpPr>
              <p:cNvPr name="TextBox 76" id="76"/>
              <p:cNvSpPr txBox="true"/>
              <p:nvPr/>
            </p:nvSpPr>
            <p:spPr>
              <a:xfrm>
                <a:off x="0" y="-19050"/>
                <a:ext cx="721708" cy="439371"/>
              </a:xfrm>
              <a:prstGeom prst="rect">
                <a:avLst/>
              </a:prstGeom>
            </p:spPr>
            <p:txBody>
              <a:bodyPr anchor="ctr" rtlCol="false" tIns="15442" lIns="15442" bIns="15442" rIns="15442"/>
              <a:lstStyle/>
              <a:p>
                <a:pPr algn="ctr">
                  <a:lnSpc>
                    <a:spcPts val="1353"/>
                  </a:lnSpc>
                </a:pPr>
                <a:r>
                  <a:rPr lang="en-US" sz="1127">
                    <a:solidFill>
                      <a:srgbClr val="F6F5F6"/>
                    </a:solidFill>
                    <a:latin typeface="Poppins"/>
                    <a:ea typeface="Poppins"/>
                    <a:cs typeface="Poppins"/>
                    <a:sym typeface="Poppins"/>
                  </a:rPr>
                  <a:t>Desktop Apps</a:t>
                </a:r>
              </a:p>
            </p:txBody>
          </p:sp>
        </p:grpSp>
        <p:sp>
          <p:nvSpPr>
            <p:cNvPr name="Freeform 77" id="77"/>
            <p:cNvSpPr/>
            <p:nvPr/>
          </p:nvSpPr>
          <p:spPr>
            <a:xfrm flipH="false" flipV="false" rot="0">
              <a:off x="731719" y="64212"/>
              <a:ext cx="585533" cy="390843"/>
            </a:xfrm>
            <a:custGeom>
              <a:avLst/>
              <a:gdLst/>
              <a:ahLst/>
              <a:cxnLst/>
              <a:rect r="r" b="b" t="t" l="l"/>
              <a:pathLst>
                <a:path h="390843" w="585533">
                  <a:moveTo>
                    <a:pt x="0" y="0"/>
                  </a:moveTo>
                  <a:lnTo>
                    <a:pt x="585532" y="0"/>
                  </a:lnTo>
                  <a:lnTo>
                    <a:pt x="585532" y="390843"/>
                  </a:lnTo>
                  <a:lnTo>
                    <a:pt x="0" y="390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78" id="78"/>
            <p:cNvSpPr txBox="true"/>
            <p:nvPr/>
          </p:nvSpPr>
          <p:spPr>
            <a:xfrm rot="0">
              <a:off x="1416155" y="119650"/>
              <a:ext cx="1239369" cy="241867"/>
            </a:xfrm>
            <a:prstGeom prst="rect">
              <a:avLst/>
            </a:prstGeom>
          </p:spPr>
          <p:txBody>
            <a:bodyPr anchor="t" rtlCol="false" tIns="0" lIns="0" bIns="0" rIns="0">
              <a:spAutoFit/>
            </a:bodyPr>
            <a:lstStyle/>
            <a:p>
              <a:pPr algn="ctr">
                <a:lnSpc>
                  <a:spcPts val="1445"/>
                </a:lnSpc>
                <a:spcBef>
                  <a:spcPct val="0"/>
                </a:spcBef>
              </a:pPr>
              <a:r>
                <a:rPr lang="en-US" b="true" sz="1032" spc="33">
                  <a:solidFill>
                    <a:srgbClr val="F6F5F6"/>
                  </a:solidFill>
                  <a:latin typeface="Poppins Bold"/>
                  <a:ea typeface="Poppins Bold"/>
                  <a:cs typeface="Poppins Bold"/>
                  <a:sym typeface="Poppins Bold"/>
                </a:rPr>
                <a:t>CLIENT LAYER</a:t>
              </a:r>
            </a:p>
          </p:txBody>
        </p:sp>
      </p:grpSp>
      <p:grpSp>
        <p:nvGrpSpPr>
          <p:cNvPr name="Group 79" id="79"/>
          <p:cNvGrpSpPr/>
          <p:nvPr/>
        </p:nvGrpSpPr>
        <p:grpSpPr>
          <a:xfrm rot="0">
            <a:off x="12408079" y="7293660"/>
            <a:ext cx="2331040" cy="1777157"/>
            <a:chOff x="0" y="0"/>
            <a:chExt cx="3108053" cy="2369543"/>
          </a:xfrm>
        </p:grpSpPr>
        <p:grpSp>
          <p:nvGrpSpPr>
            <p:cNvPr name="Group 80" id="80"/>
            <p:cNvGrpSpPr/>
            <p:nvPr/>
          </p:nvGrpSpPr>
          <p:grpSpPr>
            <a:xfrm rot="0">
              <a:off x="0" y="0"/>
              <a:ext cx="3108053" cy="2369543"/>
              <a:chOff x="0" y="0"/>
              <a:chExt cx="1844928" cy="1406552"/>
            </a:xfrm>
          </p:grpSpPr>
          <p:sp>
            <p:nvSpPr>
              <p:cNvPr name="Freeform 81" id="81"/>
              <p:cNvSpPr/>
              <p:nvPr/>
            </p:nvSpPr>
            <p:spPr>
              <a:xfrm flipH="false" flipV="false" rot="0">
                <a:off x="0" y="0"/>
                <a:ext cx="1844928" cy="1406552"/>
              </a:xfrm>
              <a:custGeom>
                <a:avLst/>
                <a:gdLst/>
                <a:ahLst/>
                <a:cxnLst/>
                <a:rect r="r" b="b" t="t" l="l"/>
                <a:pathLst>
                  <a:path h="1406552" w="1844928">
                    <a:moveTo>
                      <a:pt x="26570" y="0"/>
                    </a:moveTo>
                    <a:lnTo>
                      <a:pt x="1818359" y="0"/>
                    </a:lnTo>
                    <a:cubicBezTo>
                      <a:pt x="1825405" y="0"/>
                      <a:pt x="1832164" y="2799"/>
                      <a:pt x="1837146" y="7782"/>
                    </a:cubicBezTo>
                    <a:cubicBezTo>
                      <a:pt x="1842129" y="12765"/>
                      <a:pt x="1844928" y="19523"/>
                      <a:pt x="1844928" y="26570"/>
                    </a:cubicBezTo>
                    <a:lnTo>
                      <a:pt x="1844928" y="1379982"/>
                    </a:lnTo>
                    <a:cubicBezTo>
                      <a:pt x="1844928" y="1394656"/>
                      <a:pt x="1833033" y="1406552"/>
                      <a:pt x="1818359" y="1406552"/>
                    </a:cubicBezTo>
                    <a:lnTo>
                      <a:pt x="26570" y="1406552"/>
                    </a:lnTo>
                    <a:cubicBezTo>
                      <a:pt x="19523" y="1406552"/>
                      <a:pt x="12765" y="1403753"/>
                      <a:pt x="7782" y="1398770"/>
                    </a:cubicBezTo>
                    <a:cubicBezTo>
                      <a:pt x="2799" y="1393787"/>
                      <a:pt x="0" y="1387029"/>
                      <a:pt x="0" y="1379982"/>
                    </a:cubicBezTo>
                    <a:lnTo>
                      <a:pt x="0" y="26570"/>
                    </a:lnTo>
                    <a:cubicBezTo>
                      <a:pt x="0" y="11896"/>
                      <a:pt x="11896" y="0"/>
                      <a:pt x="26570" y="0"/>
                    </a:cubicBezTo>
                    <a:close/>
                  </a:path>
                </a:pathLst>
              </a:custGeom>
              <a:solidFill>
                <a:srgbClr val="2D8BBA"/>
              </a:solidFill>
            </p:spPr>
          </p:sp>
          <p:sp>
            <p:nvSpPr>
              <p:cNvPr name="TextBox 82" id="82"/>
              <p:cNvSpPr txBox="true"/>
              <p:nvPr/>
            </p:nvSpPr>
            <p:spPr>
              <a:xfrm>
                <a:off x="0" y="0"/>
                <a:ext cx="1844928" cy="1406552"/>
              </a:xfrm>
              <a:prstGeom prst="rect">
                <a:avLst/>
              </a:prstGeom>
            </p:spPr>
            <p:txBody>
              <a:bodyPr anchor="ctr" rtlCol="false" tIns="14634" lIns="14634" bIns="14634" rIns="14634"/>
              <a:lstStyle/>
              <a:p>
                <a:pPr algn="ctr">
                  <a:lnSpc>
                    <a:spcPts val="1588"/>
                  </a:lnSpc>
                </a:pPr>
              </a:p>
            </p:txBody>
          </p:sp>
        </p:grpSp>
        <p:grpSp>
          <p:nvGrpSpPr>
            <p:cNvPr name="Group 83" id="83"/>
            <p:cNvGrpSpPr/>
            <p:nvPr/>
          </p:nvGrpSpPr>
          <p:grpSpPr>
            <a:xfrm rot="0">
              <a:off x="85198" y="741519"/>
              <a:ext cx="1424250" cy="732355"/>
              <a:chOff x="0" y="0"/>
              <a:chExt cx="845429" cy="434723"/>
            </a:xfrm>
          </p:grpSpPr>
          <p:sp>
            <p:nvSpPr>
              <p:cNvPr name="Freeform 84" id="84"/>
              <p:cNvSpPr/>
              <p:nvPr/>
            </p:nvSpPr>
            <p:spPr>
              <a:xfrm flipH="false" flipV="false" rot="0">
                <a:off x="0" y="0"/>
                <a:ext cx="845429" cy="434723"/>
              </a:xfrm>
              <a:custGeom>
                <a:avLst/>
                <a:gdLst/>
                <a:ahLst/>
                <a:cxnLst/>
                <a:rect r="r" b="b" t="t" l="l"/>
                <a:pathLst>
                  <a:path h="434723" w="845429">
                    <a:moveTo>
                      <a:pt x="57982" y="0"/>
                    </a:moveTo>
                    <a:lnTo>
                      <a:pt x="787447" y="0"/>
                    </a:lnTo>
                    <a:cubicBezTo>
                      <a:pt x="802825" y="0"/>
                      <a:pt x="817573" y="6109"/>
                      <a:pt x="828447" y="16982"/>
                    </a:cubicBezTo>
                    <a:cubicBezTo>
                      <a:pt x="839320" y="27856"/>
                      <a:pt x="845429" y="42604"/>
                      <a:pt x="845429" y="57982"/>
                    </a:cubicBezTo>
                    <a:lnTo>
                      <a:pt x="845429" y="376742"/>
                    </a:lnTo>
                    <a:cubicBezTo>
                      <a:pt x="845429" y="408764"/>
                      <a:pt x="819470" y="434723"/>
                      <a:pt x="787447" y="434723"/>
                    </a:cubicBezTo>
                    <a:lnTo>
                      <a:pt x="57982" y="434723"/>
                    </a:lnTo>
                    <a:cubicBezTo>
                      <a:pt x="25959" y="434723"/>
                      <a:pt x="0" y="408764"/>
                      <a:pt x="0" y="376742"/>
                    </a:cubicBezTo>
                    <a:lnTo>
                      <a:pt x="0" y="57982"/>
                    </a:lnTo>
                    <a:cubicBezTo>
                      <a:pt x="0" y="25959"/>
                      <a:pt x="25959" y="0"/>
                      <a:pt x="57982" y="0"/>
                    </a:cubicBezTo>
                    <a:close/>
                  </a:path>
                </a:pathLst>
              </a:custGeom>
              <a:solidFill>
                <a:srgbClr val="0F0E0C"/>
              </a:solidFill>
            </p:spPr>
          </p:sp>
          <p:sp>
            <p:nvSpPr>
              <p:cNvPr name="TextBox 85" id="85"/>
              <p:cNvSpPr txBox="true"/>
              <p:nvPr/>
            </p:nvSpPr>
            <p:spPr>
              <a:xfrm>
                <a:off x="0" y="-19050"/>
                <a:ext cx="845429" cy="453773"/>
              </a:xfrm>
              <a:prstGeom prst="rect">
                <a:avLst/>
              </a:prstGeom>
            </p:spPr>
            <p:txBody>
              <a:bodyPr anchor="ctr" rtlCol="false" tIns="14634" lIns="14634" bIns="14634" rIns="14634"/>
              <a:lstStyle/>
              <a:p>
                <a:pPr algn="ctr">
                  <a:lnSpc>
                    <a:spcPts val="1353"/>
                  </a:lnSpc>
                </a:pPr>
                <a:r>
                  <a:rPr lang="en-US" sz="1127">
                    <a:solidFill>
                      <a:srgbClr val="F6F5F6"/>
                    </a:solidFill>
                    <a:latin typeface="Poppins"/>
                    <a:ea typeface="Poppins"/>
                    <a:cs typeface="Poppins"/>
                    <a:sym typeface="Poppins"/>
                  </a:rPr>
                  <a:t>Frontend</a:t>
                </a:r>
              </a:p>
              <a:p>
                <a:pPr algn="ctr">
                  <a:lnSpc>
                    <a:spcPts val="839"/>
                  </a:lnSpc>
                </a:pPr>
                <a:r>
                  <a:rPr lang="en-US" sz="699">
                    <a:solidFill>
                      <a:srgbClr val="F6F5F6"/>
                    </a:solidFill>
                    <a:latin typeface="Poppins"/>
                    <a:ea typeface="Poppins"/>
                    <a:cs typeface="Poppins"/>
                    <a:sym typeface="Poppins"/>
                  </a:rPr>
                  <a:t>(React.js/Angular.js)</a:t>
                </a:r>
              </a:p>
            </p:txBody>
          </p:sp>
        </p:grpSp>
        <p:grpSp>
          <p:nvGrpSpPr>
            <p:cNvPr name="Group 86" id="86"/>
            <p:cNvGrpSpPr/>
            <p:nvPr/>
          </p:nvGrpSpPr>
          <p:grpSpPr>
            <a:xfrm rot="0">
              <a:off x="1734908" y="741519"/>
              <a:ext cx="1215823" cy="704661"/>
              <a:chOff x="0" y="0"/>
              <a:chExt cx="721708" cy="418284"/>
            </a:xfrm>
          </p:grpSpPr>
          <p:sp>
            <p:nvSpPr>
              <p:cNvPr name="Freeform 87" id="87"/>
              <p:cNvSpPr/>
              <p:nvPr/>
            </p:nvSpPr>
            <p:spPr>
              <a:xfrm flipH="false" flipV="false" rot="0">
                <a:off x="0" y="0"/>
                <a:ext cx="721708" cy="418284"/>
              </a:xfrm>
              <a:custGeom>
                <a:avLst/>
                <a:gdLst/>
                <a:ahLst/>
                <a:cxnLst/>
                <a:rect r="r" b="b" t="t" l="l"/>
                <a:pathLst>
                  <a:path h="418284" w="721708">
                    <a:moveTo>
                      <a:pt x="67921" y="0"/>
                    </a:moveTo>
                    <a:lnTo>
                      <a:pt x="653787" y="0"/>
                    </a:lnTo>
                    <a:cubicBezTo>
                      <a:pt x="691299" y="0"/>
                      <a:pt x="721708" y="30409"/>
                      <a:pt x="721708" y="67921"/>
                    </a:cubicBezTo>
                    <a:lnTo>
                      <a:pt x="721708" y="350363"/>
                    </a:lnTo>
                    <a:cubicBezTo>
                      <a:pt x="721708" y="368377"/>
                      <a:pt x="714552" y="385653"/>
                      <a:pt x="701814" y="398391"/>
                    </a:cubicBezTo>
                    <a:cubicBezTo>
                      <a:pt x="689077" y="411128"/>
                      <a:pt x="671800" y="418284"/>
                      <a:pt x="653787" y="418284"/>
                    </a:cubicBezTo>
                    <a:lnTo>
                      <a:pt x="67921" y="418284"/>
                    </a:lnTo>
                    <a:cubicBezTo>
                      <a:pt x="49908" y="418284"/>
                      <a:pt x="32631" y="411128"/>
                      <a:pt x="19894" y="398391"/>
                    </a:cubicBezTo>
                    <a:cubicBezTo>
                      <a:pt x="7156" y="385653"/>
                      <a:pt x="0" y="368377"/>
                      <a:pt x="0" y="350363"/>
                    </a:cubicBezTo>
                    <a:lnTo>
                      <a:pt x="0" y="67921"/>
                    </a:lnTo>
                    <a:cubicBezTo>
                      <a:pt x="0" y="49908"/>
                      <a:pt x="7156" y="32631"/>
                      <a:pt x="19894" y="19894"/>
                    </a:cubicBezTo>
                    <a:cubicBezTo>
                      <a:pt x="32631" y="7156"/>
                      <a:pt x="49908" y="0"/>
                      <a:pt x="67921" y="0"/>
                    </a:cubicBezTo>
                    <a:close/>
                  </a:path>
                </a:pathLst>
              </a:custGeom>
              <a:solidFill>
                <a:srgbClr val="0F0E0C"/>
              </a:solidFill>
            </p:spPr>
          </p:sp>
          <p:sp>
            <p:nvSpPr>
              <p:cNvPr name="TextBox 88" id="88"/>
              <p:cNvSpPr txBox="true"/>
              <p:nvPr/>
            </p:nvSpPr>
            <p:spPr>
              <a:xfrm>
                <a:off x="0" y="-19050"/>
                <a:ext cx="721708" cy="437334"/>
              </a:xfrm>
              <a:prstGeom prst="rect">
                <a:avLst/>
              </a:prstGeom>
            </p:spPr>
            <p:txBody>
              <a:bodyPr anchor="ctr" rtlCol="false" tIns="14634" lIns="14634" bIns="14634" rIns="14634"/>
              <a:lstStyle/>
              <a:p>
                <a:pPr algn="ctr">
                  <a:lnSpc>
                    <a:spcPts val="1353"/>
                  </a:lnSpc>
                </a:pPr>
                <a:r>
                  <a:rPr lang="en-US" sz="1127">
                    <a:solidFill>
                      <a:srgbClr val="F6F5F6"/>
                    </a:solidFill>
                    <a:latin typeface="Poppins"/>
                    <a:ea typeface="Poppins"/>
                    <a:cs typeface="Poppins"/>
                    <a:sym typeface="Poppins"/>
                  </a:rPr>
                  <a:t>Backend</a:t>
                </a:r>
              </a:p>
              <a:p>
                <a:pPr algn="ctr">
                  <a:lnSpc>
                    <a:spcPts val="839"/>
                  </a:lnSpc>
                </a:pPr>
                <a:r>
                  <a:rPr lang="en-US" sz="699">
                    <a:solidFill>
                      <a:srgbClr val="F6F5F6"/>
                    </a:solidFill>
                    <a:latin typeface="Poppins"/>
                    <a:ea typeface="Poppins"/>
                    <a:cs typeface="Poppins"/>
                    <a:sym typeface="Poppins"/>
                  </a:rPr>
                  <a:t>(Node.js/Express)</a:t>
                </a:r>
              </a:p>
            </p:txBody>
          </p:sp>
        </p:grpSp>
        <p:grpSp>
          <p:nvGrpSpPr>
            <p:cNvPr name="Group 89" id="89"/>
            <p:cNvGrpSpPr/>
            <p:nvPr/>
          </p:nvGrpSpPr>
          <p:grpSpPr>
            <a:xfrm rot="0">
              <a:off x="98667" y="1555531"/>
              <a:ext cx="1397519" cy="708093"/>
              <a:chOff x="0" y="0"/>
              <a:chExt cx="829562" cy="420321"/>
            </a:xfrm>
          </p:grpSpPr>
          <p:sp>
            <p:nvSpPr>
              <p:cNvPr name="Freeform 90" id="90"/>
              <p:cNvSpPr/>
              <p:nvPr/>
            </p:nvSpPr>
            <p:spPr>
              <a:xfrm flipH="false" flipV="false" rot="0">
                <a:off x="0" y="0"/>
                <a:ext cx="829562" cy="420321"/>
              </a:xfrm>
              <a:custGeom>
                <a:avLst/>
                <a:gdLst/>
                <a:ahLst/>
                <a:cxnLst/>
                <a:rect r="r" b="b" t="t" l="l"/>
                <a:pathLst>
                  <a:path h="420321" w="829562">
                    <a:moveTo>
                      <a:pt x="59091" y="0"/>
                    </a:moveTo>
                    <a:lnTo>
                      <a:pt x="770471" y="0"/>
                    </a:lnTo>
                    <a:cubicBezTo>
                      <a:pt x="786143" y="0"/>
                      <a:pt x="801173" y="6226"/>
                      <a:pt x="812255" y="17307"/>
                    </a:cubicBezTo>
                    <a:cubicBezTo>
                      <a:pt x="823336" y="28389"/>
                      <a:pt x="829562" y="43419"/>
                      <a:pt x="829562" y="59091"/>
                    </a:cubicBezTo>
                    <a:lnTo>
                      <a:pt x="829562" y="361231"/>
                    </a:lnTo>
                    <a:cubicBezTo>
                      <a:pt x="829562" y="376903"/>
                      <a:pt x="823336" y="391933"/>
                      <a:pt x="812255" y="403014"/>
                    </a:cubicBezTo>
                    <a:cubicBezTo>
                      <a:pt x="801173" y="414096"/>
                      <a:pt x="786143" y="420321"/>
                      <a:pt x="770471" y="420321"/>
                    </a:cubicBezTo>
                    <a:lnTo>
                      <a:pt x="59091" y="420321"/>
                    </a:lnTo>
                    <a:cubicBezTo>
                      <a:pt x="43419" y="420321"/>
                      <a:pt x="28389" y="414096"/>
                      <a:pt x="17307" y="403014"/>
                    </a:cubicBezTo>
                    <a:cubicBezTo>
                      <a:pt x="6226" y="391933"/>
                      <a:pt x="0" y="376903"/>
                      <a:pt x="0" y="361231"/>
                    </a:cubicBezTo>
                    <a:lnTo>
                      <a:pt x="0" y="59091"/>
                    </a:lnTo>
                    <a:cubicBezTo>
                      <a:pt x="0" y="43419"/>
                      <a:pt x="6226" y="28389"/>
                      <a:pt x="17307" y="17307"/>
                    </a:cubicBezTo>
                    <a:cubicBezTo>
                      <a:pt x="28389" y="6226"/>
                      <a:pt x="43419" y="0"/>
                      <a:pt x="59091" y="0"/>
                    </a:cubicBezTo>
                    <a:close/>
                  </a:path>
                </a:pathLst>
              </a:custGeom>
              <a:solidFill>
                <a:srgbClr val="0F0E0C"/>
              </a:solidFill>
            </p:spPr>
          </p:sp>
          <p:sp>
            <p:nvSpPr>
              <p:cNvPr name="TextBox 91" id="91"/>
              <p:cNvSpPr txBox="true"/>
              <p:nvPr/>
            </p:nvSpPr>
            <p:spPr>
              <a:xfrm>
                <a:off x="0" y="-19050"/>
                <a:ext cx="829562" cy="439371"/>
              </a:xfrm>
              <a:prstGeom prst="rect">
                <a:avLst/>
              </a:prstGeom>
            </p:spPr>
            <p:txBody>
              <a:bodyPr anchor="ctr" rtlCol="false" tIns="14634" lIns="14634" bIns="14634" rIns="14634"/>
              <a:lstStyle/>
              <a:p>
                <a:pPr algn="ctr">
                  <a:lnSpc>
                    <a:spcPts val="1353"/>
                  </a:lnSpc>
                </a:pPr>
                <a:r>
                  <a:rPr lang="en-US" sz="1127">
                    <a:solidFill>
                      <a:srgbClr val="F6F5F6"/>
                    </a:solidFill>
                    <a:latin typeface="Poppins"/>
                    <a:ea typeface="Poppins"/>
                    <a:cs typeface="Poppins"/>
                    <a:sym typeface="Poppins"/>
                  </a:rPr>
                  <a:t>Middleware</a:t>
                </a:r>
              </a:p>
              <a:p>
                <a:pPr algn="ctr">
                  <a:lnSpc>
                    <a:spcPts val="839"/>
                  </a:lnSpc>
                </a:pPr>
                <a:r>
                  <a:rPr lang="en-US" sz="699">
                    <a:solidFill>
                      <a:srgbClr val="F6F5F6"/>
                    </a:solidFill>
                    <a:latin typeface="Poppins"/>
                    <a:ea typeface="Poppins"/>
                    <a:cs typeface="Poppins"/>
                    <a:sym typeface="Poppins"/>
                  </a:rPr>
                  <a:t>(Kafka/RabbitMQ)</a:t>
                </a:r>
              </a:p>
            </p:txBody>
          </p:sp>
        </p:grpSp>
        <p:grpSp>
          <p:nvGrpSpPr>
            <p:cNvPr name="Group 92" id="92"/>
            <p:cNvGrpSpPr/>
            <p:nvPr/>
          </p:nvGrpSpPr>
          <p:grpSpPr>
            <a:xfrm rot="0">
              <a:off x="1734908" y="1539017"/>
              <a:ext cx="1215823" cy="708093"/>
              <a:chOff x="0" y="0"/>
              <a:chExt cx="721708" cy="420321"/>
            </a:xfrm>
          </p:grpSpPr>
          <p:sp>
            <p:nvSpPr>
              <p:cNvPr name="Freeform 93" id="93"/>
              <p:cNvSpPr/>
              <p:nvPr/>
            </p:nvSpPr>
            <p:spPr>
              <a:xfrm flipH="false" flipV="false" rot="0">
                <a:off x="0" y="0"/>
                <a:ext cx="721708" cy="420321"/>
              </a:xfrm>
              <a:custGeom>
                <a:avLst/>
                <a:gdLst/>
                <a:ahLst/>
                <a:cxnLst/>
                <a:rect r="r" b="b" t="t" l="l"/>
                <a:pathLst>
                  <a:path h="420321" w="721708">
                    <a:moveTo>
                      <a:pt x="67921" y="0"/>
                    </a:moveTo>
                    <a:lnTo>
                      <a:pt x="653787" y="0"/>
                    </a:lnTo>
                    <a:cubicBezTo>
                      <a:pt x="691299" y="0"/>
                      <a:pt x="721708" y="30409"/>
                      <a:pt x="721708" y="67921"/>
                    </a:cubicBezTo>
                    <a:lnTo>
                      <a:pt x="721708" y="352400"/>
                    </a:lnTo>
                    <a:cubicBezTo>
                      <a:pt x="721708" y="370414"/>
                      <a:pt x="714552" y="387690"/>
                      <a:pt x="701814" y="400428"/>
                    </a:cubicBezTo>
                    <a:cubicBezTo>
                      <a:pt x="689077" y="413165"/>
                      <a:pt x="671800" y="420321"/>
                      <a:pt x="653787" y="420321"/>
                    </a:cubicBezTo>
                    <a:lnTo>
                      <a:pt x="67921" y="420321"/>
                    </a:lnTo>
                    <a:cubicBezTo>
                      <a:pt x="49908" y="420321"/>
                      <a:pt x="32631" y="413165"/>
                      <a:pt x="19894" y="400428"/>
                    </a:cubicBezTo>
                    <a:cubicBezTo>
                      <a:pt x="7156" y="387690"/>
                      <a:pt x="0" y="370414"/>
                      <a:pt x="0" y="352400"/>
                    </a:cubicBezTo>
                    <a:lnTo>
                      <a:pt x="0" y="67921"/>
                    </a:lnTo>
                    <a:cubicBezTo>
                      <a:pt x="0" y="49908"/>
                      <a:pt x="7156" y="32631"/>
                      <a:pt x="19894" y="19894"/>
                    </a:cubicBezTo>
                    <a:cubicBezTo>
                      <a:pt x="32631" y="7156"/>
                      <a:pt x="49908" y="0"/>
                      <a:pt x="67921" y="0"/>
                    </a:cubicBezTo>
                    <a:close/>
                  </a:path>
                </a:pathLst>
              </a:custGeom>
              <a:solidFill>
                <a:srgbClr val="0F0E0C"/>
              </a:solidFill>
            </p:spPr>
          </p:sp>
          <p:sp>
            <p:nvSpPr>
              <p:cNvPr name="TextBox 94" id="94"/>
              <p:cNvSpPr txBox="true"/>
              <p:nvPr/>
            </p:nvSpPr>
            <p:spPr>
              <a:xfrm>
                <a:off x="0" y="-19050"/>
                <a:ext cx="721708" cy="439371"/>
              </a:xfrm>
              <a:prstGeom prst="rect">
                <a:avLst/>
              </a:prstGeom>
            </p:spPr>
            <p:txBody>
              <a:bodyPr anchor="ctr" rtlCol="false" tIns="14634" lIns="14634" bIns="14634" rIns="14634"/>
              <a:lstStyle/>
              <a:p>
                <a:pPr algn="ctr">
                  <a:lnSpc>
                    <a:spcPts val="1353"/>
                  </a:lnSpc>
                </a:pPr>
                <a:r>
                  <a:rPr lang="en-US" sz="1127">
                    <a:solidFill>
                      <a:srgbClr val="F6F5F6"/>
                    </a:solidFill>
                    <a:latin typeface="Poppins"/>
                    <a:ea typeface="Poppins"/>
                    <a:cs typeface="Poppins"/>
                    <a:sym typeface="Poppins"/>
                  </a:rPr>
                  <a:t>Database</a:t>
                </a:r>
              </a:p>
              <a:p>
                <a:pPr algn="ctr">
                  <a:lnSpc>
                    <a:spcPts val="780"/>
                  </a:lnSpc>
                </a:pPr>
                <a:r>
                  <a:rPr lang="en-US" sz="650">
                    <a:solidFill>
                      <a:srgbClr val="F6F5F6"/>
                    </a:solidFill>
                    <a:latin typeface="Poppins"/>
                    <a:ea typeface="Poppins"/>
                    <a:cs typeface="Poppins"/>
                    <a:sym typeface="Poppins"/>
                  </a:rPr>
                  <a:t>(PostgreSQL/MySQL)</a:t>
                </a:r>
              </a:p>
            </p:txBody>
          </p:sp>
        </p:grpSp>
        <p:sp>
          <p:nvSpPr>
            <p:cNvPr name="Freeform 95" id="95"/>
            <p:cNvSpPr/>
            <p:nvPr/>
          </p:nvSpPr>
          <p:spPr>
            <a:xfrm flipH="false" flipV="false" rot="0">
              <a:off x="128563" y="138993"/>
              <a:ext cx="559697" cy="419344"/>
            </a:xfrm>
            <a:custGeom>
              <a:avLst/>
              <a:gdLst/>
              <a:ahLst/>
              <a:cxnLst/>
              <a:rect r="r" b="b" t="t" l="l"/>
              <a:pathLst>
                <a:path h="419344" w="559697">
                  <a:moveTo>
                    <a:pt x="0" y="0"/>
                  </a:moveTo>
                  <a:lnTo>
                    <a:pt x="559697" y="0"/>
                  </a:lnTo>
                  <a:lnTo>
                    <a:pt x="559697" y="419344"/>
                  </a:lnTo>
                  <a:lnTo>
                    <a:pt x="0" y="4193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6" id="96"/>
            <p:cNvSpPr txBox="true"/>
            <p:nvPr/>
          </p:nvSpPr>
          <p:spPr>
            <a:xfrm rot="0">
              <a:off x="436668" y="100893"/>
              <a:ext cx="2162134" cy="480178"/>
            </a:xfrm>
            <a:prstGeom prst="rect">
              <a:avLst/>
            </a:prstGeom>
          </p:spPr>
          <p:txBody>
            <a:bodyPr anchor="t" rtlCol="false" tIns="0" lIns="0" bIns="0" rIns="0">
              <a:spAutoFit/>
            </a:bodyPr>
            <a:lstStyle/>
            <a:p>
              <a:pPr algn="ctr">
                <a:lnSpc>
                  <a:spcPts val="1462"/>
                </a:lnSpc>
                <a:spcBef>
                  <a:spcPct val="0"/>
                </a:spcBef>
              </a:pPr>
              <a:r>
                <a:rPr lang="en-US" b="true" sz="1044" spc="33">
                  <a:solidFill>
                    <a:srgbClr val="F6F5F6"/>
                  </a:solidFill>
                  <a:latin typeface="Poppins Bold"/>
                  <a:ea typeface="Poppins Bold"/>
                  <a:cs typeface="Poppins Bold"/>
                  <a:sym typeface="Poppins Bold"/>
                </a:rPr>
                <a:t>TECHNICAL ARCHITECTURE</a:t>
              </a:r>
            </a:p>
          </p:txBody>
        </p:sp>
      </p:grpSp>
      <p:grpSp>
        <p:nvGrpSpPr>
          <p:cNvPr name="Group 97" id="97"/>
          <p:cNvGrpSpPr/>
          <p:nvPr/>
        </p:nvGrpSpPr>
        <p:grpSpPr>
          <a:xfrm rot="0">
            <a:off x="1312508" y="5104181"/>
            <a:ext cx="3288118" cy="3432088"/>
            <a:chOff x="0" y="0"/>
            <a:chExt cx="4384158" cy="4576117"/>
          </a:xfrm>
        </p:grpSpPr>
        <p:grpSp>
          <p:nvGrpSpPr>
            <p:cNvPr name="Group 98" id="98"/>
            <p:cNvGrpSpPr/>
            <p:nvPr/>
          </p:nvGrpSpPr>
          <p:grpSpPr>
            <a:xfrm rot="0">
              <a:off x="0" y="0"/>
              <a:ext cx="4384158" cy="4576117"/>
              <a:chOff x="0" y="0"/>
              <a:chExt cx="2223652" cy="2321014"/>
            </a:xfrm>
          </p:grpSpPr>
          <p:sp>
            <p:nvSpPr>
              <p:cNvPr name="Freeform 99" id="99"/>
              <p:cNvSpPr/>
              <p:nvPr/>
            </p:nvSpPr>
            <p:spPr>
              <a:xfrm flipH="false" flipV="false" rot="0">
                <a:off x="0" y="0"/>
                <a:ext cx="2223652" cy="2321014"/>
              </a:xfrm>
              <a:custGeom>
                <a:avLst/>
                <a:gdLst/>
                <a:ahLst/>
                <a:cxnLst/>
                <a:rect r="r" b="b" t="t" l="l"/>
                <a:pathLst>
                  <a:path h="2321014" w="2223652">
                    <a:moveTo>
                      <a:pt x="18836" y="0"/>
                    </a:moveTo>
                    <a:lnTo>
                      <a:pt x="2204816" y="0"/>
                    </a:lnTo>
                    <a:cubicBezTo>
                      <a:pt x="2209812" y="0"/>
                      <a:pt x="2214603" y="1985"/>
                      <a:pt x="2218135" y="5517"/>
                    </a:cubicBezTo>
                    <a:cubicBezTo>
                      <a:pt x="2221668" y="9049"/>
                      <a:pt x="2223652" y="13840"/>
                      <a:pt x="2223652" y="18836"/>
                    </a:cubicBezTo>
                    <a:lnTo>
                      <a:pt x="2223652" y="2302178"/>
                    </a:lnTo>
                    <a:cubicBezTo>
                      <a:pt x="2223652" y="2307174"/>
                      <a:pt x="2221668" y="2311965"/>
                      <a:pt x="2218135" y="2315497"/>
                    </a:cubicBezTo>
                    <a:cubicBezTo>
                      <a:pt x="2214603" y="2319030"/>
                      <a:pt x="2209812" y="2321014"/>
                      <a:pt x="2204816" y="2321014"/>
                    </a:cubicBezTo>
                    <a:lnTo>
                      <a:pt x="18836" y="2321014"/>
                    </a:lnTo>
                    <a:cubicBezTo>
                      <a:pt x="13840" y="2321014"/>
                      <a:pt x="9049" y="2319030"/>
                      <a:pt x="5517" y="2315497"/>
                    </a:cubicBezTo>
                    <a:cubicBezTo>
                      <a:pt x="1985" y="2311965"/>
                      <a:pt x="0" y="2307174"/>
                      <a:pt x="0" y="2302178"/>
                    </a:cubicBezTo>
                    <a:lnTo>
                      <a:pt x="0" y="18836"/>
                    </a:lnTo>
                    <a:cubicBezTo>
                      <a:pt x="0" y="13840"/>
                      <a:pt x="1985" y="9049"/>
                      <a:pt x="5517" y="5517"/>
                    </a:cubicBezTo>
                    <a:cubicBezTo>
                      <a:pt x="9049" y="1985"/>
                      <a:pt x="13840" y="0"/>
                      <a:pt x="18836" y="0"/>
                    </a:cubicBezTo>
                    <a:close/>
                  </a:path>
                </a:pathLst>
              </a:custGeom>
              <a:solidFill>
                <a:srgbClr val="2D8BBA"/>
              </a:solidFill>
            </p:spPr>
          </p:sp>
          <p:sp>
            <p:nvSpPr>
              <p:cNvPr name="TextBox 100" id="100"/>
              <p:cNvSpPr txBox="true"/>
              <p:nvPr/>
            </p:nvSpPr>
            <p:spPr>
              <a:xfrm>
                <a:off x="0" y="0"/>
                <a:ext cx="2223652" cy="2321014"/>
              </a:xfrm>
              <a:prstGeom prst="rect">
                <a:avLst/>
              </a:prstGeom>
            </p:spPr>
            <p:txBody>
              <a:bodyPr anchor="ctr" rtlCol="false" tIns="14634" lIns="14634" bIns="14634" rIns="14634"/>
              <a:lstStyle/>
              <a:p>
                <a:pPr algn="ctr">
                  <a:lnSpc>
                    <a:spcPts val="1588"/>
                  </a:lnSpc>
                </a:pPr>
              </a:p>
            </p:txBody>
          </p:sp>
        </p:grpSp>
        <p:grpSp>
          <p:nvGrpSpPr>
            <p:cNvPr name="Group 101" id="101"/>
            <p:cNvGrpSpPr/>
            <p:nvPr/>
          </p:nvGrpSpPr>
          <p:grpSpPr>
            <a:xfrm rot="0">
              <a:off x="273257" y="721420"/>
              <a:ext cx="1663336" cy="596945"/>
              <a:chOff x="0" y="0"/>
              <a:chExt cx="943666" cy="338667"/>
            </a:xfrm>
          </p:grpSpPr>
          <p:sp>
            <p:nvSpPr>
              <p:cNvPr name="Freeform 102" id="102"/>
              <p:cNvSpPr/>
              <p:nvPr/>
            </p:nvSpPr>
            <p:spPr>
              <a:xfrm flipH="false" flipV="false" rot="0">
                <a:off x="0" y="0"/>
                <a:ext cx="943666" cy="338667"/>
              </a:xfrm>
              <a:custGeom>
                <a:avLst/>
                <a:gdLst/>
                <a:ahLst/>
                <a:cxnLst/>
                <a:rect r="r" b="b" t="t" l="l"/>
                <a:pathLst>
                  <a:path h="338667" w="943666">
                    <a:moveTo>
                      <a:pt x="49648" y="0"/>
                    </a:moveTo>
                    <a:lnTo>
                      <a:pt x="894019" y="0"/>
                    </a:lnTo>
                    <a:cubicBezTo>
                      <a:pt x="907186" y="0"/>
                      <a:pt x="919814" y="5231"/>
                      <a:pt x="929125" y="14541"/>
                    </a:cubicBezTo>
                    <a:cubicBezTo>
                      <a:pt x="938436" y="23852"/>
                      <a:pt x="943666" y="36480"/>
                      <a:pt x="943666" y="49648"/>
                    </a:cubicBezTo>
                    <a:lnTo>
                      <a:pt x="943666" y="289019"/>
                    </a:lnTo>
                    <a:cubicBezTo>
                      <a:pt x="943666" y="302186"/>
                      <a:pt x="938436" y="314815"/>
                      <a:pt x="929125" y="324125"/>
                    </a:cubicBezTo>
                    <a:cubicBezTo>
                      <a:pt x="919814" y="333436"/>
                      <a:pt x="907186" y="338667"/>
                      <a:pt x="894019" y="338667"/>
                    </a:cubicBezTo>
                    <a:lnTo>
                      <a:pt x="49648" y="338667"/>
                    </a:lnTo>
                    <a:cubicBezTo>
                      <a:pt x="36480" y="338667"/>
                      <a:pt x="23852" y="333436"/>
                      <a:pt x="14541" y="324125"/>
                    </a:cubicBezTo>
                    <a:cubicBezTo>
                      <a:pt x="5231" y="314815"/>
                      <a:pt x="0" y="302186"/>
                      <a:pt x="0" y="289019"/>
                    </a:cubicBezTo>
                    <a:lnTo>
                      <a:pt x="0" y="49648"/>
                    </a:lnTo>
                    <a:cubicBezTo>
                      <a:pt x="0" y="36480"/>
                      <a:pt x="5231" y="23852"/>
                      <a:pt x="14541" y="14541"/>
                    </a:cubicBezTo>
                    <a:cubicBezTo>
                      <a:pt x="23852" y="5231"/>
                      <a:pt x="36480" y="0"/>
                      <a:pt x="49648" y="0"/>
                    </a:cubicBezTo>
                    <a:close/>
                  </a:path>
                </a:pathLst>
              </a:custGeom>
              <a:solidFill>
                <a:srgbClr val="000000"/>
              </a:solidFill>
            </p:spPr>
          </p:sp>
          <p:sp>
            <p:nvSpPr>
              <p:cNvPr name="TextBox 103" id="103"/>
              <p:cNvSpPr txBox="true"/>
              <p:nvPr/>
            </p:nvSpPr>
            <p:spPr>
              <a:xfrm>
                <a:off x="0" y="-9525"/>
                <a:ext cx="943666" cy="348192"/>
              </a:xfrm>
              <a:prstGeom prst="rect">
                <a:avLst/>
              </a:prstGeom>
            </p:spPr>
            <p:txBody>
              <a:bodyPr anchor="ctr" rtlCol="false" tIns="14634" lIns="14634" bIns="14634" rIns="14634"/>
              <a:lstStyle/>
              <a:p>
                <a:pPr algn="ctr">
                  <a:lnSpc>
                    <a:spcPts val="995"/>
                  </a:lnSpc>
                </a:pPr>
                <a:r>
                  <a:rPr lang="en-US" sz="829">
                    <a:solidFill>
                      <a:srgbClr val="F6F5F6"/>
                    </a:solidFill>
                    <a:latin typeface="Poppins"/>
                    <a:ea typeface="Poppins"/>
                    <a:cs typeface="Poppins"/>
                    <a:sym typeface="Poppins"/>
                  </a:rPr>
                  <a:t>User Authentication</a:t>
                </a:r>
              </a:p>
            </p:txBody>
          </p:sp>
        </p:grpSp>
        <p:grpSp>
          <p:nvGrpSpPr>
            <p:cNvPr name="Group 104" id="104"/>
            <p:cNvGrpSpPr/>
            <p:nvPr/>
          </p:nvGrpSpPr>
          <p:grpSpPr>
            <a:xfrm rot="0">
              <a:off x="284292" y="1490775"/>
              <a:ext cx="1663336" cy="596945"/>
              <a:chOff x="0" y="0"/>
              <a:chExt cx="943666" cy="338667"/>
            </a:xfrm>
          </p:grpSpPr>
          <p:sp>
            <p:nvSpPr>
              <p:cNvPr name="Freeform 105" id="105"/>
              <p:cNvSpPr/>
              <p:nvPr/>
            </p:nvSpPr>
            <p:spPr>
              <a:xfrm flipH="false" flipV="false" rot="0">
                <a:off x="0" y="0"/>
                <a:ext cx="943666" cy="338667"/>
              </a:xfrm>
              <a:custGeom>
                <a:avLst/>
                <a:gdLst/>
                <a:ahLst/>
                <a:cxnLst/>
                <a:rect r="r" b="b" t="t" l="l"/>
                <a:pathLst>
                  <a:path h="338667" w="943666">
                    <a:moveTo>
                      <a:pt x="49648" y="0"/>
                    </a:moveTo>
                    <a:lnTo>
                      <a:pt x="894019" y="0"/>
                    </a:lnTo>
                    <a:cubicBezTo>
                      <a:pt x="907186" y="0"/>
                      <a:pt x="919814" y="5231"/>
                      <a:pt x="929125" y="14541"/>
                    </a:cubicBezTo>
                    <a:cubicBezTo>
                      <a:pt x="938436" y="23852"/>
                      <a:pt x="943666" y="36480"/>
                      <a:pt x="943666" y="49648"/>
                    </a:cubicBezTo>
                    <a:lnTo>
                      <a:pt x="943666" y="289019"/>
                    </a:lnTo>
                    <a:cubicBezTo>
                      <a:pt x="943666" y="302186"/>
                      <a:pt x="938436" y="314815"/>
                      <a:pt x="929125" y="324125"/>
                    </a:cubicBezTo>
                    <a:cubicBezTo>
                      <a:pt x="919814" y="333436"/>
                      <a:pt x="907186" y="338667"/>
                      <a:pt x="894019" y="338667"/>
                    </a:cubicBezTo>
                    <a:lnTo>
                      <a:pt x="49648" y="338667"/>
                    </a:lnTo>
                    <a:cubicBezTo>
                      <a:pt x="36480" y="338667"/>
                      <a:pt x="23852" y="333436"/>
                      <a:pt x="14541" y="324125"/>
                    </a:cubicBezTo>
                    <a:cubicBezTo>
                      <a:pt x="5231" y="314815"/>
                      <a:pt x="0" y="302186"/>
                      <a:pt x="0" y="289019"/>
                    </a:cubicBezTo>
                    <a:lnTo>
                      <a:pt x="0" y="49648"/>
                    </a:lnTo>
                    <a:cubicBezTo>
                      <a:pt x="0" y="36480"/>
                      <a:pt x="5231" y="23852"/>
                      <a:pt x="14541" y="14541"/>
                    </a:cubicBezTo>
                    <a:cubicBezTo>
                      <a:pt x="23852" y="5231"/>
                      <a:pt x="36480" y="0"/>
                      <a:pt x="49648" y="0"/>
                    </a:cubicBezTo>
                    <a:close/>
                  </a:path>
                </a:pathLst>
              </a:custGeom>
              <a:solidFill>
                <a:srgbClr val="000000"/>
              </a:solidFill>
              <a:ln cap="sq">
                <a:noFill/>
                <a:prstDash val="solid"/>
                <a:miter/>
              </a:ln>
            </p:spPr>
          </p:sp>
          <p:sp>
            <p:nvSpPr>
              <p:cNvPr name="TextBox 106" id="106"/>
              <p:cNvSpPr txBox="true"/>
              <p:nvPr/>
            </p:nvSpPr>
            <p:spPr>
              <a:xfrm>
                <a:off x="0" y="-9525"/>
                <a:ext cx="943666" cy="348192"/>
              </a:xfrm>
              <a:prstGeom prst="rect">
                <a:avLst/>
              </a:prstGeom>
            </p:spPr>
            <p:txBody>
              <a:bodyPr anchor="ctr" rtlCol="false" tIns="14634" lIns="14634" bIns="14634" rIns="14634"/>
              <a:lstStyle/>
              <a:p>
                <a:pPr algn="ctr">
                  <a:lnSpc>
                    <a:spcPts val="995"/>
                  </a:lnSpc>
                  <a:spcBef>
                    <a:spcPct val="0"/>
                  </a:spcBef>
                </a:pPr>
                <a:r>
                  <a:rPr lang="en-US" sz="829" strike="noStrike" u="none">
                    <a:solidFill>
                      <a:srgbClr val="F6F5F6"/>
                    </a:solidFill>
                    <a:latin typeface="Poppins"/>
                    <a:ea typeface="Poppins"/>
                    <a:cs typeface="Poppins"/>
                    <a:sym typeface="Poppins"/>
                  </a:rPr>
                  <a:t>Data Encryption</a:t>
                </a:r>
              </a:p>
            </p:txBody>
          </p:sp>
        </p:grpSp>
        <p:grpSp>
          <p:nvGrpSpPr>
            <p:cNvPr name="Group 107" id="107"/>
            <p:cNvGrpSpPr/>
            <p:nvPr/>
          </p:nvGrpSpPr>
          <p:grpSpPr>
            <a:xfrm rot="0">
              <a:off x="273257" y="2260131"/>
              <a:ext cx="1663336" cy="596945"/>
              <a:chOff x="0" y="0"/>
              <a:chExt cx="943666" cy="338667"/>
            </a:xfrm>
          </p:grpSpPr>
          <p:sp>
            <p:nvSpPr>
              <p:cNvPr name="Freeform 108" id="108"/>
              <p:cNvSpPr/>
              <p:nvPr/>
            </p:nvSpPr>
            <p:spPr>
              <a:xfrm flipH="false" flipV="false" rot="0">
                <a:off x="0" y="0"/>
                <a:ext cx="943666" cy="338667"/>
              </a:xfrm>
              <a:custGeom>
                <a:avLst/>
                <a:gdLst/>
                <a:ahLst/>
                <a:cxnLst/>
                <a:rect r="r" b="b" t="t" l="l"/>
                <a:pathLst>
                  <a:path h="338667" w="943666">
                    <a:moveTo>
                      <a:pt x="49648" y="0"/>
                    </a:moveTo>
                    <a:lnTo>
                      <a:pt x="894019" y="0"/>
                    </a:lnTo>
                    <a:cubicBezTo>
                      <a:pt x="907186" y="0"/>
                      <a:pt x="919814" y="5231"/>
                      <a:pt x="929125" y="14541"/>
                    </a:cubicBezTo>
                    <a:cubicBezTo>
                      <a:pt x="938436" y="23852"/>
                      <a:pt x="943666" y="36480"/>
                      <a:pt x="943666" y="49648"/>
                    </a:cubicBezTo>
                    <a:lnTo>
                      <a:pt x="943666" y="289019"/>
                    </a:lnTo>
                    <a:cubicBezTo>
                      <a:pt x="943666" y="302186"/>
                      <a:pt x="938436" y="314815"/>
                      <a:pt x="929125" y="324125"/>
                    </a:cubicBezTo>
                    <a:cubicBezTo>
                      <a:pt x="919814" y="333436"/>
                      <a:pt x="907186" y="338667"/>
                      <a:pt x="894019" y="338667"/>
                    </a:cubicBezTo>
                    <a:lnTo>
                      <a:pt x="49648" y="338667"/>
                    </a:lnTo>
                    <a:cubicBezTo>
                      <a:pt x="36480" y="338667"/>
                      <a:pt x="23852" y="333436"/>
                      <a:pt x="14541" y="324125"/>
                    </a:cubicBezTo>
                    <a:cubicBezTo>
                      <a:pt x="5231" y="314815"/>
                      <a:pt x="0" y="302186"/>
                      <a:pt x="0" y="289019"/>
                    </a:cubicBezTo>
                    <a:lnTo>
                      <a:pt x="0" y="49648"/>
                    </a:lnTo>
                    <a:cubicBezTo>
                      <a:pt x="0" y="36480"/>
                      <a:pt x="5231" y="23852"/>
                      <a:pt x="14541" y="14541"/>
                    </a:cubicBezTo>
                    <a:cubicBezTo>
                      <a:pt x="23852" y="5231"/>
                      <a:pt x="36480" y="0"/>
                      <a:pt x="49648" y="0"/>
                    </a:cubicBezTo>
                    <a:close/>
                  </a:path>
                </a:pathLst>
              </a:custGeom>
              <a:solidFill>
                <a:srgbClr val="000000"/>
              </a:solidFill>
              <a:ln cap="sq">
                <a:noFill/>
                <a:prstDash val="solid"/>
                <a:miter/>
              </a:ln>
            </p:spPr>
          </p:sp>
          <p:sp>
            <p:nvSpPr>
              <p:cNvPr name="TextBox 109" id="109"/>
              <p:cNvSpPr txBox="true"/>
              <p:nvPr/>
            </p:nvSpPr>
            <p:spPr>
              <a:xfrm>
                <a:off x="0" y="-9525"/>
                <a:ext cx="943666" cy="348192"/>
              </a:xfrm>
              <a:prstGeom prst="rect">
                <a:avLst/>
              </a:prstGeom>
            </p:spPr>
            <p:txBody>
              <a:bodyPr anchor="ctr" rtlCol="false" tIns="14634" lIns="14634" bIns="14634" rIns="14634"/>
              <a:lstStyle/>
              <a:p>
                <a:pPr algn="ctr">
                  <a:lnSpc>
                    <a:spcPts val="995"/>
                  </a:lnSpc>
                  <a:spcBef>
                    <a:spcPct val="0"/>
                  </a:spcBef>
                </a:pPr>
                <a:r>
                  <a:rPr lang="en-US" sz="829" strike="noStrike" u="none">
                    <a:solidFill>
                      <a:srgbClr val="F6F5F6"/>
                    </a:solidFill>
                    <a:latin typeface="Poppins"/>
                    <a:ea typeface="Poppins"/>
                    <a:cs typeface="Poppins"/>
                    <a:sym typeface="Poppins"/>
                  </a:rPr>
                  <a:t>Access Control</a:t>
                </a:r>
              </a:p>
            </p:txBody>
          </p:sp>
        </p:grpSp>
        <p:grpSp>
          <p:nvGrpSpPr>
            <p:cNvPr name="Group 110" id="110"/>
            <p:cNvGrpSpPr/>
            <p:nvPr/>
          </p:nvGrpSpPr>
          <p:grpSpPr>
            <a:xfrm rot="0">
              <a:off x="273257" y="3029486"/>
              <a:ext cx="1663336" cy="596945"/>
              <a:chOff x="0" y="0"/>
              <a:chExt cx="943666" cy="338667"/>
            </a:xfrm>
          </p:grpSpPr>
          <p:sp>
            <p:nvSpPr>
              <p:cNvPr name="Freeform 111" id="111"/>
              <p:cNvSpPr/>
              <p:nvPr/>
            </p:nvSpPr>
            <p:spPr>
              <a:xfrm flipH="false" flipV="false" rot="0">
                <a:off x="0" y="0"/>
                <a:ext cx="943666" cy="338667"/>
              </a:xfrm>
              <a:custGeom>
                <a:avLst/>
                <a:gdLst/>
                <a:ahLst/>
                <a:cxnLst/>
                <a:rect r="r" b="b" t="t" l="l"/>
                <a:pathLst>
                  <a:path h="338667" w="943666">
                    <a:moveTo>
                      <a:pt x="49648" y="0"/>
                    </a:moveTo>
                    <a:lnTo>
                      <a:pt x="894019" y="0"/>
                    </a:lnTo>
                    <a:cubicBezTo>
                      <a:pt x="907186" y="0"/>
                      <a:pt x="919814" y="5231"/>
                      <a:pt x="929125" y="14541"/>
                    </a:cubicBezTo>
                    <a:cubicBezTo>
                      <a:pt x="938436" y="23852"/>
                      <a:pt x="943666" y="36480"/>
                      <a:pt x="943666" y="49648"/>
                    </a:cubicBezTo>
                    <a:lnTo>
                      <a:pt x="943666" y="289019"/>
                    </a:lnTo>
                    <a:cubicBezTo>
                      <a:pt x="943666" y="302186"/>
                      <a:pt x="938436" y="314815"/>
                      <a:pt x="929125" y="324125"/>
                    </a:cubicBezTo>
                    <a:cubicBezTo>
                      <a:pt x="919814" y="333436"/>
                      <a:pt x="907186" y="338667"/>
                      <a:pt x="894019" y="338667"/>
                    </a:cubicBezTo>
                    <a:lnTo>
                      <a:pt x="49648" y="338667"/>
                    </a:lnTo>
                    <a:cubicBezTo>
                      <a:pt x="36480" y="338667"/>
                      <a:pt x="23852" y="333436"/>
                      <a:pt x="14541" y="324125"/>
                    </a:cubicBezTo>
                    <a:cubicBezTo>
                      <a:pt x="5231" y="314815"/>
                      <a:pt x="0" y="302186"/>
                      <a:pt x="0" y="289019"/>
                    </a:cubicBezTo>
                    <a:lnTo>
                      <a:pt x="0" y="49648"/>
                    </a:lnTo>
                    <a:cubicBezTo>
                      <a:pt x="0" y="36480"/>
                      <a:pt x="5231" y="23852"/>
                      <a:pt x="14541" y="14541"/>
                    </a:cubicBezTo>
                    <a:cubicBezTo>
                      <a:pt x="23852" y="5231"/>
                      <a:pt x="36480" y="0"/>
                      <a:pt x="49648" y="0"/>
                    </a:cubicBezTo>
                    <a:close/>
                  </a:path>
                </a:pathLst>
              </a:custGeom>
              <a:solidFill>
                <a:srgbClr val="000000"/>
              </a:solidFill>
              <a:ln cap="sq">
                <a:noFill/>
                <a:prstDash val="solid"/>
                <a:miter/>
              </a:ln>
            </p:spPr>
          </p:sp>
          <p:sp>
            <p:nvSpPr>
              <p:cNvPr name="TextBox 112" id="112"/>
              <p:cNvSpPr txBox="true"/>
              <p:nvPr/>
            </p:nvSpPr>
            <p:spPr>
              <a:xfrm>
                <a:off x="0" y="-9525"/>
                <a:ext cx="943666" cy="348192"/>
              </a:xfrm>
              <a:prstGeom prst="rect">
                <a:avLst/>
              </a:prstGeom>
            </p:spPr>
            <p:txBody>
              <a:bodyPr anchor="ctr" rtlCol="false" tIns="14634" lIns="14634" bIns="14634" rIns="14634"/>
              <a:lstStyle/>
              <a:p>
                <a:pPr algn="ctr">
                  <a:lnSpc>
                    <a:spcPts val="995"/>
                  </a:lnSpc>
                  <a:spcBef>
                    <a:spcPct val="0"/>
                  </a:spcBef>
                </a:pPr>
                <a:r>
                  <a:rPr lang="en-US" sz="829" strike="noStrike" u="none">
                    <a:solidFill>
                      <a:srgbClr val="F6F5F6"/>
                    </a:solidFill>
                    <a:latin typeface="Poppins"/>
                    <a:ea typeface="Poppins"/>
                    <a:cs typeface="Poppins"/>
                    <a:sym typeface="Poppins"/>
                  </a:rPr>
                  <a:t>Compliance &amp; Auditing</a:t>
                </a:r>
              </a:p>
            </p:txBody>
          </p:sp>
        </p:grpSp>
        <p:grpSp>
          <p:nvGrpSpPr>
            <p:cNvPr name="Group 113" id="113"/>
            <p:cNvGrpSpPr/>
            <p:nvPr/>
          </p:nvGrpSpPr>
          <p:grpSpPr>
            <a:xfrm rot="0">
              <a:off x="2362366" y="721420"/>
              <a:ext cx="1777752" cy="596945"/>
              <a:chOff x="0" y="0"/>
              <a:chExt cx="915509" cy="307415"/>
            </a:xfrm>
          </p:grpSpPr>
          <p:sp>
            <p:nvSpPr>
              <p:cNvPr name="Freeform 114" id="114"/>
              <p:cNvSpPr/>
              <p:nvPr/>
            </p:nvSpPr>
            <p:spPr>
              <a:xfrm flipH="false" flipV="false" rot="0">
                <a:off x="0" y="0"/>
                <a:ext cx="915509" cy="307415"/>
              </a:xfrm>
              <a:custGeom>
                <a:avLst/>
                <a:gdLst/>
                <a:ahLst/>
                <a:cxnLst/>
                <a:rect r="r" b="b" t="t" l="l"/>
                <a:pathLst>
                  <a:path h="307415" w="915509">
                    <a:moveTo>
                      <a:pt x="46452" y="0"/>
                    </a:moveTo>
                    <a:lnTo>
                      <a:pt x="869057" y="0"/>
                    </a:lnTo>
                    <a:cubicBezTo>
                      <a:pt x="894712" y="0"/>
                      <a:pt x="915509" y="20797"/>
                      <a:pt x="915509" y="46452"/>
                    </a:cubicBezTo>
                    <a:lnTo>
                      <a:pt x="915509" y="260963"/>
                    </a:lnTo>
                    <a:cubicBezTo>
                      <a:pt x="915509" y="273283"/>
                      <a:pt x="910615" y="285098"/>
                      <a:pt x="901903" y="293810"/>
                    </a:cubicBezTo>
                    <a:cubicBezTo>
                      <a:pt x="893192" y="302521"/>
                      <a:pt x="881377" y="307415"/>
                      <a:pt x="869057" y="307415"/>
                    </a:cubicBezTo>
                    <a:lnTo>
                      <a:pt x="46452" y="307415"/>
                    </a:lnTo>
                    <a:cubicBezTo>
                      <a:pt x="20797" y="307415"/>
                      <a:pt x="0" y="286618"/>
                      <a:pt x="0" y="260963"/>
                    </a:cubicBezTo>
                    <a:lnTo>
                      <a:pt x="0" y="46452"/>
                    </a:lnTo>
                    <a:cubicBezTo>
                      <a:pt x="0" y="20797"/>
                      <a:pt x="20797" y="0"/>
                      <a:pt x="46452" y="0"/>
                    </a:cubicBezTo>
                    <a:close/>
                  </a:path>
                </a:pathLst>
              </a:custGeom>
              <a:solidFill>
                <a:srgbClr val="000000"/>
              </a:solidFill>
            </p:spPr>
          </p:sp>
          <p:sp>
            <p:nvSpPr>
              <p:cNvPr name="TextBox 115" id="115"/>
              <p:cNvSpPr txBox="true"/>
              <p:nvPr/>
            </p:nvSpPr>
            <p:spPr>
              <a:xfrm>
                <a:off x="0" y="0"/>
                <a:ext cx="915509" cy="307415"/>
              </a:xfrm>
              <a:prstGeom prst="rect">
                <a:avLst/>
              </a:prstGeom>
            </p:spPr>
            <p:txBody>
              <a:bodyPr anchor="ctr" rtlCol="false" tIns="14634" lIns="14634" bIns="14634" rIns="14634"/>
              <a:lstStyle/>
              <a:p>
                <a:pPr algn="ctr">
                  <a:lnSpc>
                    <a:spcPts val="756"/>
                  </a:lnSpc>
                </a:pPr>
                <a:r>
                  <a:rPr lang="en-US" sz="630">
                    <a:solidFill>
                      <a:srgbClr val="F6F5F6"/>
                    </a:solidFill>
                    <a:latin typeface="Poppins"/>
                    <a:ea typeface="Poppins"/>
                    <a:cs typeface="Poppins"/>
                    <a:sym typeface="Poppins"/>
                  </a:rPr>
                  <a:t>Verifies user identity through secure login methods</a:t>
                </a:r>
              </a:p>
            </p:txBody>
          </p:sp>
        </p:grpSp>
        <p:grpSp>
          <p:nvGrpSpPr>
            <p:cNvPr name="Group 116" id="116"/>
            <p:cNvGrpSpPr/>
            <p:nvPr/>
          </p:nvGrpSpPr>
          <p:grpSpPr>
            <a:xfrm rot="0">
              <a:off x="2362366" y="1490775"/>
              <a:ext cx="1777752" cy="596945"/>
              <a:chOff x="0" y="0"/>
              <a:chExt cx="915509" cy="307415"/>
            </a:xfrm>
          </p:grpSpPr>
          <p:sp>
            <p:nvSpPr>
              <p:cNvPr name="Freeform 117" id="117"/>
              <p:cNvSpPr/>
              <p:nvPr/>
            </p:nvSpPr>
            <p:spPr>
              <a:xfrm flipH="false" flipV="false" rot="0">
                <a:off x="0" y="0"/>
                <a:ext cx="915509" cy="307415"/>
              </a:xfrm>
              <a:custGeom>
                <a:avLst/>
                <a:gdLst/>
                <a:ahLst/>
                <a:cxnLst/>
                <a:rect r="r" b="b" t="t" l="l"/>
                <a:pathLst>
                  <a:path h="307415" w="915509">
                    <a:moveTo>
                      <a:pt x="46452" y="0"/>
                    </a:moveTo>
                    <a:lnTo>
                      <a:pt x="869057" y="0"/>
                    </a:lnTo>
                    <a:cubicBezTo>
                      <a:pt x="894712" y="0"/>
                      <a:pt x="915509" y="20797"/>
                      <a:pt x="915509" y="46452"/>
                    </a:cubicBezTo>
                    <a:lnTo>
                      <a:pt x="915509" y="260963"/>
                    </a:lnTo>
                    <a:cubicBezTo>
                      <a:pt x="915509" y="273283"/>
                      <a:pt x="910615" y="285098"/>
                      <a:pt x="901903" y="293810"/>
                    </a:cubicBezTo>
                    <a:cubicBezTo>
                      <a:pt x="893192" y="302521"/>
                      <a:pt x="881377" y="307415"/>
                      <a:pt x="869057" y="307415"/>
                    </a:cubicBezTo>
                    <a:lnTo>
                      <a:pt x="46452" y="307415"/>
                    </a:lnTo>
                    <a:cubicBezTo>
                      <a:pt x="20797" y="307415"/>
                      <a:pt x="0" y="286618"/>
                      <a:pt x="0" y="260963"/>
                    </a:cubicBezTo>
                    <a:lnTo>
                      <a:pt x="0" y="46452"/>
                    </a:lnTo>
                    <a:cubicBezTo>
                      <a:pt x="0" y="20797"/>
                      <a:pt x="20797" y="0"/>
                      <a:pt x="46452" y="0"/>
                    </a:cubicBezTo>
                    <a:close/>
                  </a:path>
                </a:pathLst>
              </a:custGeom>
              <a:solidFill>
                <a:srgbClr val="000000"/>
              </a:solidFill>
            </p:spPr>
          </p:sp>
          <p:sp>
            <p:nvSpPr>
              <p:cNvPr name="TextBox 118" id="118"/>
              <p:cNvSpPr txBox="true"/>
              <p:nvPr/>
            </p:nvSpPr>
            <p:spPr>
              <a:xfrm>
                <a:off x="0" y="0"/>
                <a:ext cx="915509" cy="307415"/>
              </a:xfrm>
              <a:prstGeom prst="rect">
                <a:avLst/>
              </a:prstGeom>
            </p:spPr>
            <p:txBody>
              <a:bodyPr anchor="ctr" rtlCol="false" tIns="14634" lIns="14634" bIns="14634" rIns="14634"/>
              <a:lstStyle/>
              <a:p>
                <a:pPr algn="ctr">
                  <a:lnSpc>
                    <a:spcPts val="755"/>
                  </a:lnSpc>
                </a:pPr>
                <a:r>
                  <a:rPr lang="en-US" sz="629">
                    <a:solidFill>
                      <a:srgbClr val="F6F5F6"/>
                    </a:solidFill>
                    <a:latin typeface="Poppins"/>
                    <a:ea typeface="Poppins"/>
                    <a:cs typeface="Poppins"/>
                    <a:sym typeface="Poppins"/>
                  </a:rPr>
                  <a:t>Protects sensitive data using advanced encryption techniques.</a:t>
                </a:r>
              </a:p>
            </p:txBody>
          </p:sp>
        </p:grpSp>
        <p:grpSp>
          <p:nvGrpSpPr>
            <p:cNvPr name="Group 119" id="119"/>
            <p:cNvGrpSpPr/>
            <p:nvPr/>
          </p:nvGrpSpPr>
          <p:grpSpPr>
            <a:xfrm rot="0">
              <a:off x="2363522" y="2260131"/>
              <a:ext cx="1776595" cy="596945"/>
              <a:chOff x="0" y="0"/>
              <a:chExt cx="914913" cy="307415"/>
            </a:xfrm>
          </p:grpSpPr>
          <p:sp>
            <p:nvSpPr>
              <p:cNvPr name="Freeform 120" id="120"/>
              <p:cNvSpPr/>
              <p:nvPr/>
            </p:nvSpPr>
            <p:spPr>
              <a:xfrm flipH="false" flipV="false" rot="0">
                <a:off x="0" y="0"/>
                <a:ext cx="914913" cy="307415"/>
              </a:xfrm>
              <a:custGeom>
                <a:avLst/>
                <a:gdLst/>
                <a:ahLst/>
                <a:cxnLst/>
                <a:rect r="r" b="b" t="t" l="l"/>
                <a:pathLst>
                  <a:path h="307415" w="914913">
                    <a:moveTo>
                      <a:pt x="46482" y="0"/>
                    </a:moveTo>
                    <a:lnTo>
                      <a:pt x="868431" y="0"/>
                    </a:lnTo>
                    <a:cubicBezTo>
                      <a:pt x="894102" y="0"/>
                      <a:pt x="914913" y="20811"/>
                      <a:pt x="914913" y="46482"/>
                    </a:cubicBezTo>
                    <a:lnTo>
                      <a:pt x="914913" y="260933"/>
                    </a:lnTo>
                    <a:cubicBezTo>
                      <a:pt x="914913" y="273261"/>
                      <a:pt x="910016" y="285084"/>
                      <a:pt x="901299" y="293801"/>
                    </a:cubicBezTo>
                    <a:cubicBezTo>
                      <a:pt x="892582" y="302518"/>
                      <a:pt x="880759" y="307415"/>
                      <a:pt x="868431" y="307415"/>
                    </a:cubicBezTo>
                    <a:lnTo>
                      <a:pt x="46482" y="307415"/>
                    </a:lnTo>
                    <a:cubicBezTo>
                      <a:pt x="34155" y="307415"/>
                      <a:pt x="22332" y="302518"/>
                      <a:pt x="13614" y="293801"/>
                    </a:cubicBezTo>
                    <a:cubicBezTo>
                      <a:pt x="4897" y="285084"/>
                      <a:pt x="0" y="273261"/>
                      <a:pt x="0" y="260933"/>
                    </a:cubicBezTo>
                    <a:lnTo>
                      <a:pt x="0" y="46482"/>
                    </a:lnTo>
                    <a:cubicBezTo>
                      <a:pt x="0" y="34155"/>
                      <a:pt x="4897" y="22332"/>
                      <a:pt x="13614" y="13614"/>
                    </a:cubicBezTo>
                    <a:cubicBezTo>
                      <a:pt x="22332" y="4897"/>
                      <a:pt x="34155" y="0"/>
                      <a:pt x="46482" y="0"/>
                    </a:cubicBezTo>
                    <a:close/>
                  </a:path>
                </a:pathLst>
              </a:custGeom>
              <a:solidFill>
                <a:srgbClr val="000000"/>
              </a:solidFill>
            </p:spPr>
          </p:sp>
          <p:sp>
            <p:nvSpPr>
              <p:cNvPr name="TextBox 121" id="121"/>
              <p:cNvSpPr txBox="true"/>
              <p:nvPr/>
            </p:nvSpPr>
            <p:spPr>
              <a:xfrm>
                <a:off x="0" y="0"/>
                <a:ext cx="914913" cy="307415"/>
              </a:xfrm>
              <a:prstGeom prst="rect">
                <a:avLst/>
              </a:prstGeom>
            </p:spPr>
            <p:txBody>
              <a:bodyPr anchor="ctr" rtlCol="false" tIns="14634" lIns="14634" bIns="14634" rIns="14634"/>
              <a:lstStyle/>
              <a:p>
                <a:pPr algn="ctr">
                  <a:lnSpc>
                    <a:spcPts val="756"/>
                  </a:lnSpc>
                </a:pPr>
                <a:r>
                  <a:rPr lang="en-US" sz="630">
                    <a:solidFill>
                      <a:srgbClr val="F6F5F6"/>
                    </a:solidFill>
                    <a:latin typeface="Poppins"/>
                    <a:ea typeface="Poppins"/>
                    <a:cs typeface="Poppins"/>
                    <a:sym typeface="Poppins"/>
                  </a:rPr>
                  <a:t>Restricts access to data and features based on user roles.</a:t>
                </a:r>
              </a:p>
            </p:txBody>
          </p:sp>
        </p:grpSp>
        <p:grpSp>
          <p:nvGrpSpPr>
            <p:cNvPr name="Group 122" id="122"/>
            <p:cNvGrpSpPr/>
            <p:nvPr/>
          </p:nvGrpSpPr>
          <p:grpSpPr>
            <a:xfrm rot="0">
              <a:off x="2355964" y="3029486"/>
              <a:ext cx="1784153" cy="596945"/>
              <a:chOff x="0" y="0"/>
              <a:chExt cx="918806" cy="307415"/>
            </a:xfrm>
          </p:grpSpPr>
          <p:sp>
            <p:nvSpPr>
              <p:cNvPr name="Freeform 123" id="123"/>
              <p:cNvSpPr/>
              <p:nvPr/>
            </p:nvSpPr>
            <p:spPr>
              <a:xfrm flipH="false" flipV="false" rot="0">
                <a:off x="0" y="0"/>
                <a:ext cx="918806" cy="307415"/>
              </a:xfrm>
              <a:custGeom>
                <a:avLst/>
                <a:gdLst/>
                <a:ahLst/>
                <a:cxnLst/>
                <a:rect r="r" b="b" t="t" l="l"/>
                <a:pathLst>
                  <a:path h="307415" w="918806">
                    <a:moveTo>
                      <a:pt x="46286" y="0"/>
                    </a:moveTo>
                    <a:lnTo>
                      <a:pt x="872520" y="0"/>
                    </a:lnTo>
                    <a:cubicBezTo>
                      <a:pt x="898083" y="0"/>
                      <a:pt x="918806" y="20723"/>
                      <a:pt x="918806" y="46286"/>
                    </a:cubicBezTo>
                    <a:lnTo>
                      <a:pt x="918806" y="261130"/>
                    </a:lnTo>
                    <a:cubicBezTo>
                      <a:pt x="918806" y="273405"/>
                      <a:pt x="913929" y="285178"/>
                      <a:pt x="905249" y="293859"/>
                    </a:cubicBezTo>
                    <a:cubicBezTo>
                      <a:pt x="896569" y="302539"/>
                      <a:pt x="884796" y="307415"/>
                      <a:pt x="872520" y="307415"/>
                    </a:cubicBezTo>
                    <a:lnTo>
                      <a:pt x="46286" y="307415"/>
                    </a:lnTo>
                    <a:cubicBezTo>
                      <a:pt x="20723" y="307415"/>
                      <a:pt x="0" y="286693"/>
                      <a:pt x="0" y="261130"/>
                    </a:cubicBezTo>
                    <a:lnTo>
                      <a:pt x="0" y="46286"/>
                    </a:lnTo>
                    <a:cubicBezTo>
                      <a:pt x="0" y="20723"/>
                      <a:pt x="20723" y="0"/>
                      <a:pt x="46286" y="0"/>
                    </a:cubicBezTo>
                    <a:close/>
                  </a:path>
                </a:pathLst>
              </a:custGeom>
              <a:solidFill>
                <a:srgbClr val="000000"/>
              </a:solidFill>
            </p:spPr>
          </p:sp>
          <p:sp>
            <p:nvSpPr>
              <p:cNvPr name="TextBox 124" id="124"/>
              <p:cNvSpPr txBox="true"/>
              <p:nvPr/>
            </p:nvSpPr>
            <p:spPr>
              <a:xfrm>
                <a:off x="0" y="0"/>
                <a:ext cx="918806" cy="307415"/>
              </a:xfrm>
              <a:prstGeom prst="rect">
                <a:avLst/>
              </a:prstGeom>
            </p:spPr>
            <p:txBody>
              <a:bodyPr anchor="ctr" rtlCol="false" tIns="14634" lIns="14634" bIns="14634" rIns="14634"/>
              <a:lstStyle/>
              <a:p>
                <a:pPr algn="ctr">
                  <a:lnSpc>
                    <a:spcPts val="755"/>
                  </a:lnSpc>
                </a:pPr>
                <a:r>
                  <a:rPr lang="en-US" sz="629">
                    <a:solidFill>
                      <a:srgbClr val="F6F5F6"/>
                    </a:solidFill>
                    <a:latin typeface="Poppins"/>
                    <a:ea typeface="Poppins"/>
                    <a:cs typeface="Poppins"/>
                    <a:sym typeface="Poppins"/>
                  </a:rPr>
                  <a:t>Ensures adherence to regulations and tracks system activities for audits.</a:t>
                </a:r>
              </a:p>
            </p:txBody>
          </p:sp>
        </p:grpSp>
        <p:sp>
          <p:nvSpPr>
            <p:cNvPr name="AutoShape 125" id="125"/>
            <p:cNvSpPr/>
            <p:nvPr/>
          </p:nvSpPr>
          <p:spPr>
            <a:xfrm>
              <a:off x="2068259" y="1026523"/>
              <a:ext cx="163598" cy="0"/>
            </a:xfrm>
            <a:prstGeom prst="line">
              <a:avLst/>
            </a:prstGeom>
            <a:ln cap="flat" w="12700">
              <a:solidFill>
                <a:srgbClr val="FFFFFF"/>
              </a:solidFill>
              <a:prstDash val="solid"/>
              <a:headEnd type="none" len="sm" w="sm"/>
              <a:tailEnd type="arrow" len="sm" w="med"/>
            </a:ln>
          </p:spPr>
        </p:sp>
        <p:sp>
          <p:nvSpPr>
            <p:cNvPr name="AutoShape 126" id="126"/>
            <p:cNvSpPr/>
            <p:nvPr/>
          </p:nvSpPr>
          <p:spPr>
            <a:xfrm>
              <a:off x="2068259" y="2606409"/>
              <a:ext cx="163598" cy="0"/>
            </a:xfrm>
            <a:prstGeom prst="line">
              <a:avLst/>
            </a:prstGeom>
            <a:ln cap="flat" w="12700">
              <a:solidFill>
                <a:srgbClr val="FFFFFF"/>
              </a:solidFill>
              <a:prstDash val="solid"/>
              <a:headEnd type="none" len="sm" w="sm"/>
              <a:tailEnd type="arrow" len="sm" w="med"/>
            </a:ln>
          </p:spPr>
        </p:sp>
        <p:grpSp>
          <p:nvGrpSpPr>
            <p:cNvPr name="Group 127" id="127"/>
            <p:cNvGrpSpPr/>
            <p:nvPr/>
          </p:nvGrpSpPr>
          <p:grpSpPr>
            <a:xfrm rot="0">
              <a:off x="284292" y="3798841"/>
              <a:ext cx="1663336" cy="596945"/>
              <a:chOff x="0" y="0"/>
              <a:chExt cx="943666" cy="338667"/>
            </a:xfrm>
          </p:grpSpPr>
          <p:sp>
            <p:nvSpPr>
              <p:cNvPr name="Freeform 128" id="128"/>
              <p:cNvSpPr/>
              <p:nvPr/>
            </p:nvSpPr>
            <p:spPr>
              <a:xfrm flipH="false" flipV="false" rot="0">
                <a:off x="0" y="0"/>
                <a:ext cx="943666" cy="338667"/>
              </a:xfrm>
              <a:custGeom>
                <a:avLst/>
                <a:gdLst/>
                <a:ahLst/>
                <a:cxnLst/>
                <a:rect r="r" b="b" t="t" l="l"/>
                <a:pathLst>
                  <a:path h="338667" w="943666">
                    <a:moveTo>
                      <a:pt x="49648" y="0"/>
                    </a:moveTo>
                    <a:lnTo>
                      <a:pt x="894019" y="0"/>
                    </a:lnTo>
                    <a:cubicBezTo>
                      <a:pt x="907186" y="0"/>
                      <a:pt x="919814" y="5231"/>
                      <a:pt x="929125" y="14541"/>
                    </a:cubicBezTo>
                    <a:cubicBezTo>
                      <a:pt x="938436" y="23852"/>
                      <a:pt x="943666" y="36480"/>
                      <a:pt x="943666" y="49648"/>
                    </a:cubicBezTo>
                    <a:lnTo>
                      <a:pt x="943666" y="289019"/>
                    </a:lnTo>
                    <a:cubicBezTo>
                      <a:pt x="943666" y="302186"/>
                      <a:pt x="938436" y="314815"/>
                      <a:pt x="929125" y="324125"/>
                    </a:cubicBezTo>
                    <a:cubicBezTo>
                      <a:pt x="919814" y="333436"/>
                      <a:pt x="907186" y="338667"/>
                      <a:pt x="894019" y="338667"/>
                    </a:cubicBezTo>
                    <a:lnTo>
                      <a:pt x="49648" y="338667"/>
                    </a:lnTo>
                    <a:cubicBezTo>
                      <a:pt x="36480" y="338667"/>
                      <a:pt x="23852" y="333436"/>
                      <a:pt x="14541" y="324125"/>
                    </a:cubicBezTo>
                    <a:cubicBezTo>
                      <a:pt x="5231" y="314815"/>
                      <a:pt x="0" y="302186"/>
                      <a:pt x="0" y="289019"/>
                    </a:cubicBezTo>
                    <a:lnTo>
                      <a:pt x="0" y="49648"/>
                    </a:lnTo>
                    <a:cubicBezTo>
                      <a:pt x="0" y="36480"/>
                      <a:pt x="5231" y="23852"/>
                      <a:pt x="14541" y="14541"/>
                    </a:cubicBezTo>
                    <a:cubicBezTo>
                      <a:pt x="23852" y="5231"/>
                      <a:pt x="36480" y="0"/>
                      <a:pt x="49648" y="0"/>
                    </a:cubicBezTo>
                    <a:close/>
                  </a:path>
                </a:pathLst>
              </a:custGeom>
              <a:solidFill>
                <a:srgbClr val="000000"/>
              </a:solidFill>
              <a:ln cap="sq">
                <a:noFill/>
                <a:prstDash val="solid"/>
                <a:miter/>
              </a:ln>
            </p:spPr>
          </p:sp>
          <p:sp>
            <p:nvSpPr>
              <p:cNvPr name="TextBox 129" id="129"/>
              <p:cNvSpPr txBox="true"/>
              <p:nvPr/>
            </p:nvSpPr>
            <p:spPr>
              <a:xfrm>
                <a:off x="0" y="-9525"/>
                <a:ext cx="943666" cy="348192"/>
              </a:xfrm>
              <a:prstGeom prst="rect">
                <a:avLst/>
              </a:prstGeom>
            </p:spPr>
            <p:txBody>
              <a:bodyPr anchor="ctr" rtlCol="false" tIns="14634" lIns="14634" bIns="14634" rIns="14634"/>
              <a:lstStyle/>
              <a:p>
                <a:pPr algn="ctr">
                  <a:lnSpc>
                    <a:spcPts val="875"/>
                  </a:lnSpc>
                  <a:spcBef>
                    <a:spcPct val="0"/>
                  </a:spcBef>
                </a:pPr>
                <a:r>
                  <a:rPr lang="en-US" sz="729" strike="noStrike" u="none">
                    <a:solidFill>
                      <a:srgbClr val="F6F5F6"/>
                    </a:solidFill>
                    <a:latin typeface="Poppins"/>
                    <a:ea typeface="Poppins"/>
                    <a:cs typeface="Poppins"/>
                    <a:sym typeface="Poppins"/>
                  </a:rPr>
                  <a:t>Incident Response</a:t>
                </a:r>
              </a:p>
            </p:txBody>
          </p:sp>
        </p:grpSp>
        <p:grpSp>
          <p:nvGrpSpPr>
            <p:cNvPr name="Group 130" id="130"/>
            <p:cNvGrpSpPr/>
            <p:nvPr/>
          </p:nvGrpSpPr>
          <p:grpSpPr>
            <a:xfrm rot="0">
              <a:off x="2362366" y="3793289"/>
              <a:ext cx="1784153" cy="596945"/>
              <a:chOff x="0" y="0"/>
              <a:chExt cx="918806" cy="307415"/>
            </a:xfrm>
          </p:grpSpPr>
          <p:sp>
            <p:nvSpPr>
              <p:cNvPr name="Freeform 131" id="131"/>
              <p:cNvSpPr/>
              <p:nvPr/>
            </p:nvSpPr>
            <p:spPr>
              <a:xfrm flipH="false" flipV="false" rot="0">
                <a:off x="0" y="0"/>
                <a:ext cx="918806" cy="307415"/>
              </a:xfrm>
              <a:custGeom>
                <a:avLst/>
                <a:gdLst/>
                <a:ahLst/>
                <a:cxnLst/>
                <a:rect r="r" b="b" t="t" l="l"/>
                <a:pathLst>
                  <a:path h="307415" w="918806">
                    <a:moveTo>
                      <a:pt x="46286" y="0"/>
                    </a:moveTo>
                    <a:lnTo>
                      <a:pt x="872520" y="0"/>
                    </a:lnTo>
                    <a:cubicBezTo>
                      <a:pt x="898083" y="0"/>
                      <a:pt x="918806" y="20723"/>
                      <a:pt x="918806" y="46286"/>
                    </a:cubicBezTo>
                    <a:lnTo>
                      <a:pt x="918806" y="261130"/>
                    </a:lnTo>
                    <a:cubicBezTo>
                      <a:pt x="918806" y="273405"/>
                      <a:pt x="913929" y="285178"/>
                      <a:pt x="905249" y="293859"/>
                    </a:cubicBezTo>
                    <a:cubicBezTo>
                      <a:pt x="896569" y="302539"/>
                      <a:pt x="884796" y="307415"/>
                      <a:pt x="872520" y="307415"/>
                    </a:cubicBezTo>
                    <a:lnTo>
                      <a:pt x="46286" y="307415"/>
                    </a:lnTo>
                    <a:cubicBezTo>
                      <a:pt x="20723" y="307415"/>
                      <a:pt x="0" y="286693"/>
                      <a:pt x="0" y="261130"/>
                    </a:cubicBezTo>
                    <a:lnTo>
                      <a:pt x="0" y="46286"/>
                    </a:lnTo>
                    <a:cubicBezTo>
                      <a:pt x="0" y="20723"/>
                      <a:pt x="20723" y="0"/>
                      <a:pt x="46286" y="0"/>
                    </a:cubicBezTo>
                    <a:close/>
                  </a:path>
                </a:pathLst>
              </a:custGeom>
              <a:solidFill>
                <a:srgbClr val="000000"/>
              </a:solidFill>
            </p:spPr>
          </p:sp>
          <p:sp>
            <p:nvSpPr>
              <p:cNvPr name="TextBox 132" id="132"/>
              <p:cNvSpPr txBox="true"/>
              <p:nvPr/>
            </p:nvSpPr>
            <p:spPr>
              <a:xfrm>
                <a:off x="0" y="0"/>
                <a:ext cx="918806" cy="307415"/>
              </a:xfrm>
              <a:prstGeom prst="rect">
                <a:avLst/>
              </a:prstGeom>
            </p:spPr>
            <p:txBody>
              <a:bodyPr anchor="ctr" rtlCol="false" tIns="14634" lIns="14634" bIns="14634" rIns="14634"/>
              <a:lstStyle/>
              <a:p>
                <a:pPr algn="ctr">
                  <a:lnSpc>
                    <a:spcPts val="755"/>
                  </a:lnSpc>
                </a:pPr>
                <a:r>
                  <a:rPr lang="en-US" sz="629">
                    <a:solidFill>
                      <a:srgbClr val="F6F5F6"/>
                    </a:solidFill>
                    <a:latin typeface="Poppins"/>
                    <a:ea typeface="Poppins"/>
                    <a:cs typeface="Poppins"/>
                    <a:sym typeface="Poppins"/>
                  </a:rPr>
                  <a:t>Implements strategies for detecting and responding to security breaches.</a:t>
                </a:r>
              </a:p>
            </p:txBody>
          </p:sp>
        </p:grpSp>
        <p:sp>
          <p:nvSpPr>
            <p:cNvPr name="Freeform 133" id="133"/>
            <p:cNvSpPr/>
            <p:nvPr/>
          </p:nvSpPr>
          <p:spPr>
            <a:xfrm flipH="false" flipV="false" rot="0">
              <a:off x="586993" y="152502"/>
              <a:ext cx="453500" cy="448965"/>
            </a:xfrm>
            <a:custGeom>
              <a:avLst/>
              <a:gdLst/>
              <a:ahLst/>
              <a:cxnLst/>
              <a:rect r="r" b="b" t="t" l="l"/>
              <a:pathLst>
                <a:path h="448965" w="453500">
                  <a:moveTo>
                    <a:pt x="0" y="0"/>
                  </a:moveTo>
                  <a:lnTo>
                    <a:pt x="453500" y="0"/>
                  </a:lnTo>
                  <a:lnTo>
                    <a:pt x="453500" y="448964"/>
                  </a:lnTo>
                  <a:lnTo>
                    <a:pt x="0" y="4489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134" id="134"/>
            <p:cNvSpPr/>
            <p:nvPr/>
          </p:nvSpPr>
          <p:spPr>
            <a:xfrm>
              <a:off x="2068259" y="1816466"/>
              <a:ext cx="163598" cy="0"/>
            </a:xfrm>
            <a:prstGeom prst="line">
              <a:avLst/>
            </a:prstGeom>
            <a:ln cap="flat" w="12700">
              <a:solidFill>
                <a:srgbClr val="FFFFFF"/>
              </a:solidFill>
              <a:prstDash val="solid"/>
              <a:headEnd type="none" len="sm" w="sm"/>
              <a:tailEnd type="arrow" len="sm" w="med"/>
            </a:ln>
          </p:spPr>
        </p:sp>
        <p:sp>
          <p:nvSpPr>
            <p:cNvPr name="AutoShape 135" id="135"/>
            <p:cNvSpPr/>
            <p:nvPr/>
          </p:nvSpPr>
          <p:spPr>
            <a:xfrm>
              <a:off x="2064480" y="3321327"/>
              <a:ext cx="163598" cy="0"/>
            </a:xfrm>
            <a:prstGeom prst="line">
              <a:avLst/>
            </a:prstGeom>
            <a:ln cap="flat" w="12700">
              <a:solidFill>
                <a:srgbClr val="FFFFFF"/>
              </a:solidFill>
              <a:prstDash val="solid"/>
              <a:headEnd type="none" len="sm" w="sm"/>
              <a:tailEnd type="arrow" len="sm" w="med"/>
            </a:ln>
          </p:spPr>
        </p:sp>
        <p:sp>
          <p:nvSpPr>
            <p:cNvPr name="AutoShape 136" id="136"/>
            <p:cNvSpPr/>
            <p:nvPr/>
          </p:nvSpPr>
          <p:spPr>
            <a:xfrm>
              <a:off x="2069998" y="4117069"/>
              <a:ext cx="163598" cy="0"/>
            </a:xfrm>
            <a:prstGeom prst="line">
              <a:avLst/>
            </a:prstGeom>
            <a:ln cap="flat" w="12700">
              <a:solidFill>
                <a:srgbClr val="FFFFFF"/>
              </a:solidFill>
              <a:prstDash val="solid"/>
              <a:headEnd type="none" len="sm" w="sm"/>
              <a:tailEnd type="arrow" len="sm" w="med"/>
            </a:ln>
          </p:spPr>
        </p:sp>
        <p:sp>
          <p:nvSpPr>
            <p:cNvPr name="TextBox 137" id="137"/>
            <p:cNvSpPr txBox="true"/>
            <p:nvPr/>
          </p:nvSpPr>
          <p:spPr>
            <a:xfrm rot="0">
              <a:off x="1040493" y="250930"/>
              <a:ext cx="3084443" cy="276094"/>
            </a:xfrm>
            <a:prstGeom prst="rect">
              <a:avLst/>
            </a:prstGeom>
          </p:spPr>
          <p:txBody>
            <a:bodyPr anchor="t" rtlCol="false" tIns="0" lIns="0" bIns="0" rIns="0">
              <a:spAutoFit/>
            </a:bodyPr>
            <a:lstStyle/>
            <a:p>
              <a:pPr algn="ctr">
                <a:lnSpc>
                  <a:spcPts val="1711"/>
                </a:lnSpc>
                <a:spcBef>
                  <a:spcPct val="0"/>
                </a:spcBef>
              </a:pPr>
              <a:r>
                <a:rPr lang="en-US" b="true" sz="1222" spc="39">
                  <a:solidFill>
                    <a:srgbClr val="F6F5F6"/>
                  </a:solidFill>
                  <a:latin typeface="Poppins Bold"/>
                  <a:ea typeface="Poppins Bold"/>
                  <a:cs typeface="Poppins Bold"/>
                  <a:sym typeface="Poppins Bold"/>
                </a:rPr>
                <a:t>SECURITY ARCHITECTURE</a:t>
              </a:r>
            </a:p>
          </p:txBody>
        </p:sp>
      </p:grpSp>
      <p:grpSp>
        <p:nvGrpSpPr>
          <p:cNvPr name="Group 138" id="138"/>
          <p:cNvGrpSpPr/>
          <p:nvPr/>
        </p:nvGrpSpPr>
        <p:grpSpPr>
          <a:xfrm rot="0">
            <a:off x="6277716" y="6706444"/>
            <a:ext cx="4844946" cy="2512537"/>
            <a:chOff x="0" y="0"/>
            <a:chExt cx="6459928" cy="3350049"/>
          </a:xfrm>
        </p:grpSpPr>
        <p:grpSp>
          <p:nvGrpSpPr>
            <p:cNvPr name="Group 139" id="139"/>
            <p:cNvGrpSpPr/>
            <p:nvPr/>
          </p:nvGrpSpPr>
          <p:grpSpPr>
            <a:xfrm rot="0">
              <a:off x="0" y="0"/>
              <a:ext cx="6459928" cy="3350049"/>
              <a:chOff x="0" y="0"/>
              <a:chExt cx="3133704" cy="1625105"/>
            </a:xfrm>
          </p:grpSpPr>
          <p:sp>
            <p:nvSpPr>
              <p:cNvPr name="Freeform 140" id="140"/>
              <p:cNvSpPr/>
              <p:nvPr/>
            </p:nvSpPr>
            <p:spPr>
              <a:xfrm flipH="false" flipV="false" rot="0">
                <a:off x="0" y="0"/>
                <a:ext cx="3133704" cy="1625105"/>
              </a:xfrm>
              <a:custGeom>
                <a:avLst/>
                <a:gdLst/>
                <a:ahLst/>
                <a:cxnLst/>
                <a:rect r="r" b="b" t="t" l="l"/>
                <a:pathLst>
                  <a:path h="1625105" w="3133704">
                    <a:moveTo>
                      <a:pt x="12783" y="0"/>
                    </a:moveTo>
                    <a:lnTo>
                      <a:pt x="3120921" y="0"/>
                    </a:lnTo>
                    <a:cubicBezTo>
                      <a:pt x="3124311" y="0"/>
                      <a:pt x="3127563" y="1347"/>
                      <a:pt x="3129960" y="3744"/>
                    </a:cubicBezTo>
                    <a:cubicBezTo>
                      <a:pt x="3132357" y="6142"/>
                      <a:pt x="3133704" y="9393"/>
                      <a:pt x="3133704" y="12783"/>
                    </a:cubicBezTo>
                    <a:lnTo>
                      <a:pt x="3133704" y="1612322"/>
                    </a:lnTo>
                    <a:cubicBezTo>
                      <a:pt x="3133704" y="1615712"/>
                      <a:pt x="3132357" y="1618964"/>
                      <a:pt x="3129960" y="1621361"/>
                    </a:cubicBezTo>
                    <a:cubicBezTo>
                      <a:pt x="3127563" y="1623758"/>
                      <a:pt x="3124311" y="1625105"/>
                      <a:pt x="3120921" y="1625105"/>
                    </a:cubicBezTo>
                    <a:lnTo>
                      <a:pt x="12783" y="1625105"/>
                    </a:lnTo>
                    <a:cubicBezTo>
                      <a:pt x="9393" y="1625105"/>
                      <a:pt x="6142" y="1623758"/>
                      <a:pt x="3744" y="1621361"/>
                    </a:cubicBezTo>
                    <a:cubicBezTo>
                      <a:pt x="1347" y="1618964"/>
                      <a:pt x="0" y="1615712"/>
                      <a:pt x="0" y="1612322"/>
                    </a:cubicBezTo>
                    <a:lnTo>
                      <a:pt x="0" y="12783"/>
                    </a:lnTo>
                    <a:cubicBezTo>
                      <a:pt x="0" y="9393"/>
                      <a:pt x="1347" y="6142"/>
                      <a:pt x="3744" y="3744"/>
                    </a:cubicBezTo>
                    <a:cubicBezTo>
                      <a:pt x="6142" y="1347"/>
                      <a:pt x="9393" y="0"/>
                      <a:pt x="12783" y="0"/>
                    </a:cubicBezTo>
                    <a:close/>
                  </a:path>
                </a:pathLst>
              </a:custGeom>
              <a:solidFill>
                <a:srgbClr val="2D8BBA"/>
              </a:solidFill>
            </p:spPr>
          </p:sp>
          <p:sp>
            <p:nvSpPr>
              <p:cNvPr name="TextBox 141" id="141"/>
              <p:cNvSpPr txBox="true"/>
              <p:nvPr/>
            </p:nvSpPr>
            <p:spPr>
              <a:xfrm>
                <a:off x="0" y="0"/>
                <a:ext cx="3133704" cy="1625105"/>
              </a:xfrm>
              <a:prstGeom prst="rect">
                <a:avLst/>
              </a:prstGeom>
            </p:spPr>
            <p:txBody>
              <a:bodyPr anchor="ctr" rtlCol="false" tIns="14641" lIns="14641" bIns="14641" rIns="14641"/>
              <a:lstStyle/>
              <a:p>
                <a:pPr algn="ctr">
                  <a:lnSpc>
                    <a:spcPts val="1588"/>
                  </a:lnSpc>
                </a:pPr>
              </a:p>
              <a:p>
                <a:pPr algn="ctr">
                  <a:lnSpc>
                    <a:spcPts val="1588"/>
                  </a:lnSpc>
                </a:pPr>
              </a:p>
            </p:txBody>
          </p:sp>
        </p:grpSp>
        <p:grpSp>
          <p:nvGrpSpPr>
            <p:cNvPr name="Group 142" id="142"/>
            <p:cNvGrpSpPr/>
            <p:nvPr/>
          </p:nvGrpSpPr>
          <p:grpSpPr>
            <a:xfrm rot="0">
              <a:off x="198261" y="681416"/>
              <a:ext cx="2832893" cy="743047"/>
              <a:chOff x="0" y="0"/>
              <a:chExt cx="1537157" cy="403185"/>
            </a:xfrm>
          </p:grpSpPr>
          <p:sp>
            <p:nvSpPr>
              <p:cNvPr name="Freeform 143" id="143"/>
              <p:cNvSpPr/>
              <p:nvPr/>
            </p:nvSpPr>
            <p:spPr>
              <a:xfrm flipH="false" flipV="false" rot="0">
                <a:off x="0" y="0"/>
                <a:ext cx="1537157" cy="403185"/>
              </a:xfrm>
              <a:custGeom>
                <a:avLst/>
                <a:gdLst/>
                <a:ahLst/>
                <a:cxnLst/>
                <a:rect r="r" b="b" t="t" l="l"/>
                <a:pathLst>
                  <a:path h="403185" w="1537157">
                    <a:moveTo>
                      <a:pt x="29151" y="0"/>
                    </a:moveTo>
                    <a:lnTo>
                      <a:pt x="1508006" y="0"/>
                    </a:lnTo>
                    <a:cubicBezTo>
                      <a:pt x="1524106" y="0"/>
                      <a:pt x="1537157" y="13051"/>
                      <a:pt x="1537157" y="29151"/>
                    </a:cubicBezTo>
                    <a:lnTo>
                      <a:pt x="1537157" y="374034"/>
                    </a:lnTo>
                    <a:cubicBezTo>
                      <a:pt x="1537157" y="390134"/>
                      <a:pt x="1524106" y="403185"/>
                      <a:pt x="1508006" y="403185"/>
                    </a:cubicBezTo>
                    <a:lnTo>
                      <a:pt x="29151" y="403185"/>
                    </a:lnTo>
                    <a:cubicBezTo>
                      <a:pt x="13051" y="403185"/>
                      <a:pt x="0" y="390134"/>
                      <a:pt x="0" y="374034"/>
                    </a:cubicBezTo>
                    <a:lnTo>
                      <a:pt x="0" y="29151"/>
                    </a:lnTo>
                    <a:cubicBezTo>
                      <a:pt x="0" y="13051"/>
                      <a:pt x="13051" y="0"/>
                      <a:pt x="29151" y="0"/>
                    </a:cubicBezTo>
                    <a:close/>
                  </a:path>
                </a:pathLst>
              </a:custGeom>
              <a:solidFill>
                <a:srgbClr val="000000"/>
              </a:solidFill>
            </p:spPr>
          </p:sp>
          <p:sp>
            <p:nvSpPr>
              <p:cNvPr name="TextBox 144" id="144"/>
              <p:cNvSpPr txBox="true"/>
              <p:nvPr/>
            </p:nvSpPr>
            <p:spPr>
              <a:xfrm>
                <a:off x="0" y="-19050"/>
                <a:ext cx="1537157" cy="422235"/>
              </a:xfrm>
              <a:prstGeom prst="rect">
                <a:avLst/>
              </a:prstGeom>
            </p:spPr>
            <p:txBody>
              <a:bodyPr anchor="ctr" rtlCol="false" tIns="14641" lIns="14641" bIns="14641" rIns="14641"/>
              <a:lstStyle/>
              <a:p>
                <a:pPr algn="ctr">
                  <a:lnSpc>
                    <a:spcPts val="1356"/>
                  </a:lnSpc>
                </a:pPr>
                <a:r>
                  <a:rPr lang="en-US" sz="1130">
                    <a:solidFill>
                      <a:srgbClr val="F6F5F6"/>
                    </a:solidFill>
                    <a:latin typeface="Poppins"/>
                    <a:ea typeface="Poppins"/>
                    <a:cs typeface="Poppins"/>
                    <a:sym typeface="Poppins"/>
                  </a:rPr>
                  <a:t>CI/CD Pipeline</a:t>
                </a:r>
              </a:p>
            </p:txBody>
          </p:sp>
        </p:grpSp>
        <p:grpSp>
          <p:nvGrpSpPr>
            <p:cNvPr name="Group 145" id="145"/>
            <p:cNvGrpSpPr/>
            <p:nvPr/>
          </p:nvGrpSpPr>
          <p:grpSpPr>
            <a:xfrm rot="0">
              <a:off x="198261" y="2466317"/>
              <a:ext cx="2832893" cy="743047"/>
              <a:chOff x="0" y="0"/>
              <a:chExt cx="1537157" cy="403185"/>
            </a:xfrm>
          </p:grpSpPr>
          <p:sp>
            <p:nvSpPr>
              <p:cNvPr name="Freeform 146" id="146"/>
              <p:cNvSpPr/>
              <p:nvPr/>
            </p:nvSpPr>
            <p:spPr>
              <a:xfrm flipH="false" flipV="false" rot="0">
                <a:off x="0" y="0"/>
                <a:ext cx="1537157" cy="403185"/>
              </a:xfrm>
              <a:custGeom>
                <a:avLst/>
                <a:gdLst/>
                <a:ahLst/>
                <a:cxnLst/>
                <a:rect r="r" b="b" t="t" l="l"/>
                <a:pathLst>
                  <a:path h="403185" w="1537157">
                    <a:moveTo>
                      <a:pt x="29151" y="0"/>
                    </a:moveTo>
                    <a:lnTo>
                      <a:pt x="1508006" y="0"/>
                    </a:lnTo>
                    <a:cubicBezTo>
                      <a:pt x="1524106" y="0"/>
                      <a:pt x="1537157" y="13051"/>
                      <a:pt x="1537157" y="29151"/>
                    </a:cubicBezTo>
                    <a:lnTo>
                      <a:pt x="1537157" y="374034"/>
                    </a:lnTo>
                    <a:cubicBezTo>
                      <a:pt x="1537157" y="390134"/>
                      <a:pt x="1524106" y="403185"/>
                      <a:pt x="1508006" y="403185"/>
                    </a:cubicBezTo>
                    <a:lnTo>
                      <a:pt x="29151" y="403185"/>
                    </a:lnTo>
                    <a:cubicBezTo>
                      <a:pt x="13051" y="403185"/>
                      <a:pt x="0" y="390134"/>
                      <a:pt x="0" y="374034"/>
                    </a:cubicBezTo>
                    <a:lnTo>
                      <a:pt x="0" y="29151"/>
                    </a:lnTo>
                    <a:cubicBezTo>
                      <a:pt x="0" y="13051"/>
                      <a:pt x="13051" y="0"/>
                      <a:pt x="29151" y="0"/>
                    </a:cubicBezTo>
                    <a:close/>
                  </a:path>
                </a:pathLst>
              </a:custGeom>
              <a:solidFill>
                <a:srgbClr val="000000"/>
              </a:solidFill>
            </p:spPr>
          </p:sp>
          <p:sp>
            <p:nvSpPr>
              <p:cNvPr name="TextBox 147" id="147"/>
              <p:cNvSpPr txBox="true"/>
              <p:nvPr/>
            </p:nvSpPr>
            <p:spPr>
              <a:xfrm>
                <a:off x="0" y="-19050"/>
                <a:ext cx="1537157" cy="422235"/>
              </a:xfrm>
              <a:prstGeom prst="rect">
                <a:avLst/>
              </a:prstGeom>
            </p:spPr>
            <p:txBody>
              <a:bodyPr anchor="ctr" rtlCol="false" tIns="14641" lIns="14641" bIns="14641" rIns="14641"/>
              <a:lstStyle/>
              <a:p>
                <a:pPr algn="ctr">
                  <a:lnSpc>
                    <a:spcPts val="1356"/>
                  </a:lnSpc>
                </a:pPr>
                <a:r>
                  <a:rPr lang="en-US" sz="1130">
                    <a:solidFill>
                      <a:srgbClr val="F6F5F6"/>
                    </a:solidFill>
                    <a:latin typeface="Poppins"/>
                    <a:ea typeface="Poppins"/>
                    <a:cs typeface="Poppins"/>
                    <a:sym typeface="Poppins"/>
                  </a:rPr>
                  <a:t>Monitoring &amp; Alerts</a:t>
                </a:r>
              </a:p>
            </p:txBody>
          </p:sp>
        </p:grpSp>
        <p:grpSp>
          <p:nvGrpSpPr>
            <p:cNvPr name="Group 148" id="148"/>
            <p:cNvGrpSpPr/>
            <p:nvPr/>
          </p:nvGrpSpPr>
          <p:grpSpPr>
            <a:xfrm rot="0">
              <a:off x="198261" y="1535793"/>
              <a:ext cx="2832893" cy="751235"/>
              <a:chOff x="0" y="0"/>
              <a:chExt cx="1537157" cy="407628"/>
            </a:xfrm>
          </p:grpSpPr>
          <p:sp>
            <p:nvSpPr>
              <p:cNvPr name="Freeform 149" id="149"/>
              <p:cNvSpPr/>
              <p:nvPr/>
            </p:nvSpPr>
            <p:spPr>
              <a:xfrm flipH="false" flipV="false" rot="0">
                <a:off x="0" y="0"/>
                <a:ext cx="1537157" cy="407628"/>
              </a:xfrm>
              <a:custGeom>
                <a:avLst/>
                <a:gdLst/>
                <a:ahLst/>
                <a:cxnLst/>
                <a:rect r="r" b="b" t="t" l="l"/>
                <a:pathLst>
                  <a:path h="407628" w="1537157">
                    <a:moveTo>
                      <a:pt x="29151" y="0"/>
                    </a:moveTo>
                    <a:lnTo>
                      <a:pt x="1508006" y="0"/>
                    </a:lnTo>
                    <a:cubicBezTo>
                      <a:pt x="1524106" y="0"/>
                      <a:pt x="1537157" y="13051"/>
                      <a:pt x="1537157" y="29151"/>
                    </a:cubicBezTo>
                    <a:lnTo>
                      <a:pt x="1537157" y="378477"/>
                    </a:lnTo>
                    <a:cubicBezTo>
                      <a:pt x="1537157" y="394577"/>
                      <a:pt x="1524106" y="407628"/>
                      <a:pt x="1508006" y="407628"/>
                    </a:cubicBezTo>
                    <a:lnTo>
                      <a:pt x="29151" y="407628"/>
                    </a:lnTo>
                    <a:cubicBezTo>
                      <a:pt x="13051" y="407628"/>
                      <a:pt x="0" y="394577"/>
                      <a:pt x="0" y="378477"/>
                    </a:cubicBezTo>
                    <a:lnTo>
                      <a:pt x="0" y="29151"/>
                    </a:lnTo>
                    <a:cubicBezTo>
                      <a:pt x="0" y="13051"/>
                      <a:pt x="13051" y="0"/>
                      <a:pt x="29151" y="0"/>
                    </a:cubicBezTo>
                    <a:close/>
                  </a:path>
                </a:pathLst>
              </a:custGeom>
              <a:solidFill>
                <a:srgbClr val="000000"/>
              </a:solidFill>
            </p:spPr>
          </p:sp>
          <p:sp>
            <p:nvSpPr>
              <p:cNvPr name="TextBox 150" id="150"/>
              <p:cNvSpPr txBox="true"/>
              <p:nvPr/>
            </p:nvSpPr>
            <p:spPr>
              <a:xfrm>
                <a:off x="0" y="-19050"/>
                <a:ext cx="1537157" cy="426678"/>
              </a:xfrm>
              <a:prstGeom prst="rect">
                <a:avLst/>
              </a:prstGeom>
            </p:spPr>
            <p:txBody>
              <a:bodyPr anchor="ctr" rtlCol="false" tIns="14641" lIns="14641" bIns="14641" rIns="14641"/>
              <a:lstStyle/>
              <a:p>
                <a:pPr algn="ctr">
                  <a:lnSpc>
                    <a:spcPts val="1356"/>
                  </a:lnSpc>
                </a:pPr>
                <a:r>
                  <a:rPr lang="en-US" sz="1130">
                    <a:solidFill>
                      <a:srgbClr val="F6F5F6"/>
                    </a:solidFill>
                    <a:latin typeface="Poppins"/>
                    <a:ea typeface="Poppins"/>
                    <a:cs typeface="Poppins"/>
                    <a:sym typeface="Poppins"/>
                  </a:rPr>
                  <a:t>Load Balancers</a:t>
                </a:r>
              </a:p>
            </p:txBody>
          </p:sp>
        </p:grpSp>
        <p:grpSp>
          <p:nvGrpSpPr>
            <p:cNvPr name="Group 151" id="151"/>
            <p:cNvGrpSpPr/>
            <p:nvPr/>
          </p:nvGrpSpPr>
          <p:grpSpPr>
            <a:xfrm rot="0">
              <a:off x="3423242" y="663834"/>
              <a:ext cx="2832893" cy="743047"/>
              <a:chOff x="0" y="0"/>
              <a:chExt cx="1537157" cy="403185"/>
            </a:xfrm>
          </p:grpSpPr>
          <p:sp>
            <p:nvSpPr>
              <p:cNvPr name="Freeform 152" id="152"/>
              <p:cNvSpPr/>
              <p:nvPr/>
            </p:nvSpPr>
            <p:spPr>
              <a:xfrm flipH="false" flipV="false" rot="0">
                <a:off x="0" y="0"/>
                <a:ext cx="1537157" cy="403185"/>
              </a:xfrm>
              <a:custGeom>
                <a:avLst/>
                <a:gdLst/>
                <a:ahLst/>
                <a:cxnLst/>
                <a:rect r="r" b="b" t="t" l="l"/>
                <a:pathLst>
                  <a:path h="403185" w="1537157">
                    <a:moveTo>
                      <a:pt x="29151" y="0"/>
                    </a:moveTo>
                    <a:lnTo>
                      <a:pt x="1508006" y="0"/>
                    </a:lnTo>
                    <a:cubicBezTo>
                      <a:pt x="1524106" y="0"/>
                      <a:pt x="1537157" y="13051"/>
                      <a:pt x="1537157" y="29151"/>
                    </a:cubicBezTo>
                    <a:lnTo>
                      <a:pt x="1537157" y="374034"/>
                    </a:lnTo>
                    <a:cubicBezTo>
                      <a:pt x="1537157" y="390134"/>
                      <a:pt x="1524106" y="403185"/>
                      <a:pt x="1508006" y="403185"/>
                    </a:cubicBezTo>
                    <a:lnTo>
                      <a:pt x="29151" y="403185"/>
                    </a:lnTo>
                    <a:cubicBezTo>
                      <a:pt x="13051" y="403185"/>
                      <a:pt x="0" y="390134"/>
                      <a:pt x="0" y="374034"/>
                    </a:cubicBezTo>
                    <a:lnTo>
                      <a:pt x="0" y="29151"/>
                    </a:lnTo>
                    <a:cubicBezTo>
                      <a:pt x="0" y="13051"/>
                      <a:pt x="13051" y="0"/>
                      <a:pt x="29151" y="0"/>
                    </a:cubicBezTo>
                    <a:close/>
                  </a:path>
                </a:pathLst>
              </a:custGeom>
              <a:solidFill>
                <a:srgbClr val="000000"/>
              </a:solidFill>
            </p:spPr>
          </p:sp>
          <p:sp>
            <p:nvSpPr>
              <p:cNvPr name="TextBox 153" id="153"/>
              <p:cNvSpPr txBox="true"/>
              <p:nvPr/>
            </p:nvSpPr>
            <p:spPr>
              <a:xfrm>
                <a:off x="0" y="-19050"/>
                <a:ext cx="1537157" cy="422235"/>
              </a:xfrm>
              <a:prstGeom prst="rect">
                <a:avLst/>
              </a:prstGeom>
            </p:spPr>
            <p:txBody>
              <a:bodyPr anchor="ctr" rtlCol="false" tIns="14641" lIns="14641" bIns="14641" rIns="14641"/>
              <a:lstStyle/>
              <a:p>
                <a:pPr algn="ctr">
                  <a:lnSpc>
                    <a:spcPts val="1020"/>
                  </a:lnSpc>
                </a:pPr>
                <a:r>
                  <a:rPr lang="en-US" sz="850">
                    <a:solidFill>
                      <a:srgbClr val="F6F5F6"/>
                    </a:solidFill>
                    <a:latin typeface="Poppins"/>
                    <a:ea typeface="Poppins"/>
                    <a:cs typeface="Poppins"/>
                    <a:sym typeface="Poppins"/>
                  </a:rPr>
                  <a:t>Code is automatically tested for errors before deployment</a:t>
                </a:r>
              </a:p>
            </p:txBody>
          </p:sp>
        </p:grpSp>
        <p:grpSp>
          <p:nvGrpSpPr>
            <p:cNvPr name="Group 154" id="154"/>
            <p:cNvGrpSpPr/>
            <p:nvPr/>
          </p:nvGrpSpPr>
          <p:grpSpPr>
            <a:xfrm rot="0">
              <a:off x="3423242" y="1535793"/>
              <a:ext cx="2832893" cy="743047"/>
              <a:chOff x="0" y="0"/>
              <a:chExt cx="1537157" cy="403185"/>
            </a:xfrm>
          </p:grpSpPr>
          <p:sp>
            <p:nvSpPr>
              <p:cNvPr name="Freeform 155" id="155"/>
              <p:cNvSpPr/>
              <p:nvPr/>
            </p:nvSpPr>
            <p:spPr>
              <a:xfrm flipH="false" flipV="false" rot="0">
                <a:off x="0" y="0"/>
                <a:ext cx="1537157" cy="403185"/>
              </a:xfrm>
              <a:custGeom>
                <a:avLst/>
                <a:gdLst/>
                <a:ahLst/>
                <a:cxnLst/>
                <a:rect r="r" b="b" t="t" l="l"/>
                <a:pathLst>
                  <a:path h="403185" w="1537157">
                    <a:moveTo>
                      <a:pt x="29151" y="0"/>
                    </a:moveTo>
                    <a:lnTo>
                      <a:pt x="1508006" y="0"/>
                    </a:lnTo>
                    <a:cubicBezTo>
                      <a:pt x="1524106" y="0"/>
                      <a:pt x="1537157" y="13051"/>
                      <a:pt x="1537157" y="29151"/>
                    </a:cubicBezTo>
                    <a:lnTo>
                      <a:pt x="1537157" y="374034"/>
                    </a:lnTo>
                    <a:cubicBezTo>
                      <a:pt x="1537157" y="390134"/>
                      <a:pt x="1524106" y="403185"/>
                      <a:pt x="1508006" y="403185"/>
                    </a:cubicBezTo>
                    <a:lnTo>
                      <a:pt x="29151" y="403185"/>
                    </a:lnTo>
                    <a:cubicBezTo>
                      <a:pt x="13051" y="403185"/>
                      <a:pt x="0" y="390134"/>
                      <a:pt x="0" y="374034"/>
                    </a:cubicBezTo>
                    <a:lnTo>
                      <a:pt x="0" y="29151"/>
                    </a:lnTo>
                    <a:cubicBezTo>
                      <a:pt x="0" y="13051"/>
                      <a:pt x="13051" y="0"/>
                      <a:pt x="29151" y="0"/>
                    </a:cubicBezTo>
                    <a:close/>
                  </a:path>
                </a:pathLst>
              </a:custGeom>
              <a:solidFill>
                <a:srgbClr val="000000"/>
              </a:solidFill>
            </p:spPr>
          </p:sp>
          <p:sp>
            <p:nvSpPr>
              <p:cNvPr name="TextBox 156" id="156"/>
              <p:cNvSpPr txBox="true"/>
              <p:nvPr/>
            </p:nvSpPr>
            <p:spPr>
              <a:xfrm>
                <a:off x="0" y="-19050"/>
                <a:ext cx="1537157" cy="422235"/>
              </a:xfrm>
              <a:prstGeom prst="rect">
                <a:avLst/>
              </a:prstGeom>
            </p:spPr>
            <p:txBody>
              <a:bodyPr anchor="ctr" rtlCol="false" tIns="14641" lIns="14641" bIns="14641" rIns="14641"/>
              <a:lstStyle/>
              <a:p>
                <a:pPr algn="ctr">
                  <a:lnSpc>
                    <a:spcPts val="1020"/>
                  </a:lnSpc>
                </a:pPr>
                <a:r>
                  <a:rPr lang="en-US" sz="850">
                    <a:solidFill>
                      <a:srgbClr val="F6F5F6"/>
                    </a:solidFill>
                    <a:latin typeface="Poppins"/>
                    <a:ea typeface="Poppins"/>
                    <a:cs typeface="Poppins"/>
                    <a:sym typeface="Poppins"/>
                  </a:rPr>
                  <a:t>Distribute traffic evenly to ensure high availability</a:t>
                </a:r>
              </a:p>
            </p:txBody>
          </p:sp>
        </p:grpSp>
        <p:grpSp>
          <p:nvGrpSpPr>
            <p:cNvPr name="Group 157" id="157"/>
            <p:cNvGrpSpPr/>
            <p:nvPr/>
          </p:nvGrpSpPr>
          <p:grpSpPr>
            <a:xfrm rot="0">
              <a:off x="3423242" y="2466317"/>
              <a:ext cx="2832893" cy="743047"/>
              <a:chOff x="0" y="0"/>
              <a:chExt cx="1537157" cy="403185"/>
            </a:xfrm>
          </p:grpSpPr>
          <p:sp>
            <p:nvSpPr>
              <p:cNvPr name="Freeform 158" id="158"/>
              <p:cNvSpPr/>
              <p:nvPr/>
            </p:nvSpPr>
            <p:spPr>
              <a:xfrm flipH="false" flipV="false" rot="0">
                <a:off x="0" y="0"/>
                <a:ext cx="1537157" cy="403185"/>
              </a:xfrm>
              <a:custGeom>
                <a:avLst/>
                <a:gdLst/>
                <a:ahLst/>
                <a:cxnLst/>
                <a:rect r="r" b="b" t="t" l="l"/>
                <a:pathLst>
                  <a:path h="403185" w="1537157">
                    <a:moveTo>
                      <a:pt x="29151" y="0"/>
                    </a:moveTo>
                    <a:lnTo>
                      <a:pt x="1508006" y="0"/>
                    </a:lnTo>
                    <a:cubicBezTo>
                      <a:pt x="1524106" y="0"/>
                      <a:pt x="1537157" y="13051"/>
                      <a:pt x="1537157" y="29151"/>
                    </a:cubicBezTo>
                    <a:lnTo>
                      <a:pt x="1537157" y="374034"/>
                    </a:lnTo>
                    <a:cubicBezTo>
                      <a:pt x="1537157" y="390134"/>
                      <a:pt x="1524106" y="403185"/>
                      <a:pt x="1508006" y="403185"/>
                    </a:cubicBezTo>
                    <a:lnTo>
                      <a:pt x="29151" y="403185"/>
                    </a:lnTo>
                    <a:cubicBezTo>
                      <a:pt x="13051" y="403185"/>
                      <a:pt x="0" y="390134"/>
                      <a:pt x="0" y="374034"/>
                    </a:cubicBezTo>
                    <a:lnTo>
                      <a:pt x="0" y="29151"/>
                    </a:lnTo>
                    <a:cubicBezTo>
                      <a:pt x="0" y="13051"/>
                      <a:pt x="13051" y="0"/>
                      <a:pt x="29151" y="0"/>
                    </a:cubicBezTo>
                    <a:close/>
                  </a:path>
                </a:pathLst>
              </a:custGeom>
              <a:solidFill>
                <a:srgbClr val="000000"/>
              </a:solidFill>
            </p:spPr>
          </p:sp>
          <p:sp>
            <p:nvSpPr>
              <p:cNvPr name="TextBox 159" id="159"/>
              <p:cNvSpPr txBox="true"/>
              <p:nvPr/>
            </p:nvSpPr>
            <p:spPr>
              <a:xfrm>
                <a:off x="0" y="-19050"/>
                <a:ext cx="1537157" cy="422235"/>
              </a:xfrm>
              <a:prstGeom prst="rect">
                <a:avLst/>
              </a:prstGeom>
            </p:spPr>
            <p:txBody>
              <a:bodyPr anchor="ctr" rtlCol="false" tIns="14641" lIns="14641" bIns="14641" rIns="14641"/>
              <a:lstStyle/>
              <a:p>
                <a:pPr algn="ctr">
                  <a:lnSpc>
                    <a:spcPts val="1020"/>
                  </a:lnSpc>
                </a:pPr>
                <a:r>
                  <a:rPr lang="en-US" sz="850">
                    <a:solidFill>
                      <a:srgbClr val="F6F5F6"/>
                    </a:solidFill>
                    <a:latin typeface="Poppins"/>
                    <a:ea typeface="Poppins"/>
                    <a:cs typeface="Poppins"/>
                    <a:sym typeface="Poppins"/>
                  </a:rPr>
                  <a:t>Real-time monitoring with error and dip alerts enables quick fixes</a:t>
                </a:r>
              </a:p>
            </p:txBody>
          </p:sp>
        </p:grpSp>
        <p:sp>
          <p:nvSpPr>
            <p:cNvPr name="AutoShape 160" id="160"/>
            <p:cNvSpPr/>
            <p:nvPr/>
          </p:nvSpPr>
          <p:spPr>
            <a:xfrm>
              <a:off x="3071694" y="2843326"/>
              <a:ext cx="290970" cy="0"/>
            </a:xfrm>
            <a:prstGeom prst="line">
              <a:avLst/>
            </a:prstGeom>
            <a:ln cap="flat" w="12700">
              <a:solidFill>
                <a:srgbClr val="FFFFFF"/>
              </a:solidFill>
              <a:prstDash val="solid"/>
              <a:headEnd type="none" len="sm" w="sm"/>
              <a:tailEnd type="arrow" len="sm" w="med"/>
            </a:ln>
          </p:spPr>
        </p:sp>
        <p:sp>
          <p:nvSpPr>
            <p:cNvPr name="AutoShape 161" id="161"/>
            <p:cNvSpPr/>
            <p:nvPr/>
          </p:nvSpPr>
          <p:spPr>
            <a:xfrm>
              <a:off x="3081713" y="1911411"/>
              <a:ext cx="290970" cy="0"/>
            </a:xfrm>
            <a:prstGeom prst="line">
              <a:avLst/>
            </a:prstGeom>
            <a:ln cap="flat" w="12700">
              <a:solidFill>
                <a:srgbClr val="FFFFFF"/>
              </a:solidFill>
              <a:prstDash val="solid"/>
              <a:headEnd type="none" len="sm" w="sm"/>
              <a:tailEnd type="arrow" len="sm" w="med"/>
            </a:ln>
          </p:spPr>
        </p:sp>
        <p:sp>
          <p:nvSpPr>
            <p:cNvPr name="AutoShape 162" id="162"/>
            <p:cNvSpPr/>
            <p:nvPr/>
          </p:nvSpPr>
          <p:spPr>
            <a:xfrm>
              <a:off x="3068492" y="1059573"/>
              <a:ext cx="290970" cy="0"/>
            </a:xfrm>
            <a:prstGeom prst="line">
              <a:avLst/>
            </a:prstGeom>
            <a:ln cap="flat" w="12700">
              <a:solidFill>
                <a:srgbClr val="FFFFFF"/>
              </a:solidFill>
              <a:prstDash val="solid"/>
              <a:headEnd type="none" len="sm" w="sm"/>
              <a:tailEnd type="arrow" len="sm" w="med"/>
            </a:ln>
          </p:spPr>
        </p:sp>
        <p:sp>
          <p:nvSpPr>
            <p:cNvPr name="Freeform 163" id="163"/>
            <p:cNvSpPr/>
            <p:nvPr/>
          </p:nvSpPr>
          <p:spPr>
            <a:xfrm flipH="false" flipV="false" rot="0">
              <a:off x="1622734" y="111408"/>
              <a:ext cx="433671" cy="436050"/>
            </a:xfrm>
            <a:custGeom>
              <a:avLst/>
              <a:gdLst/>
              <a:ahLst/>
              <a:cxnLst/>
              <a:rect r="r" b="b" t="t" l="l"/>
              <a:pathLst>
                <a:path h="436050" w="433671">
                  <a:moveTo>
                    <a:pt x="0" y="0"/>
                  </a:moveTo>
                  <a:lnTo>
                    <a:pt x="433671" y="0"/>
                  </a:lnTo>
                  <a:lnTo>
                    <a:pt x="433671" y="436050"/>
                  </a:lnTo>
                  <a:lnTo>
                    <a:pt x="0" y="43605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164" id="164"/>
            <p:cNvSpPr txBox="true"/>
            <p:nvPr/>
          </p:nvSpPr>
          <p:spPr>
            <a:xfrm rot="0">
              <a:off x="2129982" y="160638"/>
              <a:ext cx="3341160" cy="277413"/>
            </a:xfrm>
            <a:prstGeom prst="rect">
              <a:avLst/>
            </a:prstGeom>
          </p:spPr>
          <p:txBody>
            <a:bodyPr anchor="t" rtlCol="false" tIns="0" lIns="0" bIns="0" rIns="0">
              <a:spAutoFit/>
            </a:bodyPr>
            <a:lstStyle/>
            <a:p>
              <a:pPr algn="ctr">
                <a:lnSpc>
                  <a:spcPts val="1789"/>
                </a:lnSpc>
                <a:spcBef>
                  <a:spcPct val="0"/>
                </a:spcBef>
              </a:pPr>
              <a:r>
                <a:rPr lang="en-US" b="true" sz="1277" spc="40">
                  <a:solidFill>
                    <a:srgbClr val="F6F5F6"/>
                  </a:solidFill>
                  <a:latin typeface="Poppins Bold"/>
                  <a:ea typeface="Poppins Bold"/>
                  <a:cs typeface="Poppins Bold"/>
                  <a:sym typeface="Poppins Bold"/>
                </a:rPr>
                <a:t>DEPLOYMENT ARCHITECTURE</a:t>
              </a:r>
            </a:p>
          </p:txBody>
        </p:sp>
      </p:grpSp>
      <p:sp>
        <p:nvSpPr>
          <p:cNvPr name="AutoShape 165" id="165"/>
          <p:cNvSpPr/>
          <p:nvPr/>
        </p:nvSpPr>
        <p:spPr>
          <a:xfrm flipH="true">
            <a:off x="2956568" y="4026320"/>
            <a:ext cx="6538064" cy="1077861"/>
          </a:xfrm>
          <a:prstGeom prst="line">
            <a:avLst/>
          </a:prstGeom>
          <a:ln cap="flat" w="9525">
            <a:solidFill>
              <a:srgbClr val="FFFFFF"/>
            </a:solidFill>
            <a:prstDash val="solid"/>
            <a:headEnd type="none" len="sm" w="sm"/>
            <a:tailEnd type="triangle" len="med" w="lg"/>
          </a:ln>
        </p:spPr>
      </p:sp>
      <p:sp>
        <p:nvSpPr>
          <p:cNvPr name="AutoShape 166" id="166"/>
          <p:cNvSpPr/>
          <p:nvPr/>
        </p:nvSpPr>
        <p:spPr>
          <a:xfrm flipH="true" flipV="true">
            <a:off x="4600627" y="6747244"/>
            <a:ext cx="1677089" cy="1215469"/>
          </a:xfrm>
          <a:prstGeom prst="line">
            <a:avLst/>
          </a:prstGeom>
          <a:ln cap="flat" w="9525">
            <a:solidFill>
              <a:srgbClr val="FFFFFF"/>
            </a:solidFill>
            <a:prstDash val="solid"/>
            <a:headEnd type="triangle" len="med" w="lg"/>
            <a:tailEnd type="none" len="sm" w="sm"/>
          </a:ln>
        </p:spPr>
      </p:sp>
      <p:sp>
        <p:nvSpPr>
          <p:cNvPr name="AutoShape 167" id="167"/>
          <p:cNvSpPr/>
          <p:nvPr/>
        </p:nvSpPr>
        <p:spPr>
          <a:xfrm flipH="true" flipV="true">
            <a:off x="11122662" y="7962713"/>
            <a:ext cx="1285418" cy="219526"/>
          </a:xfrm>
          <a:prstGeom prst="line">
            <a:avLst/>
          </a:prstGeom>
          <a:ln cap="flat" w="9525">
            <a:solidFill>
              <a:srgbClr val="FFFFFF"/>
            </a:solidFill>
            <a:prstDash val="solid"/>
            <a:headEnd type="triangle" len="med" w="lg"/>
            <a:tailEnd type="none" len="sm" w="sm"/>
          </a:ln>
        </p:spPr>
      </p:sp>
      <p:sp>
        <p:nvSpPr>
          <p:cNvPr name="AutoShape 168" id="168"/>
          <p:cNvSpPr/>
          <p:nvPr/>
        </p:nvSpPr>
        <p:spPr>
          <a:xfrm>
            <a:off x="14481047" y="6407835"/>
            <a:ext cx="258073" cy="1774404"/>
          </a:xfrm>
          <a:prstGeom prst="line">
            <a:avLst/>
          </a:prstGeom>
          <a:ln cap="flat" w="9525">
            <a:solidFill>
              <a:srgbClr val="FFFFFF"/>
            </a:solidFill>
            <a:prstDash val="solid"/>
            <a:headEnd type="triangle" len="med" w="lg"/>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6" t="0" r="-6346" b="-20205"/>
            </a:stretch>
          </a:blipFill>
        </p:spPr>
      </p:sp>
      <p:grpSp>
        <p:nvGrpSpPr>
          <p:cNvPr name="Group 3" id="3"/>
          <p:cNvGrpSpPr/>
          <p:nvPr/>
        </p:nvGrpSpPr>
        <p:grpSpPr>
          <a:xfrm rot="0">
            <a:off x="-389252" y="9649783"/>
            <a:ext cx="19066504" cy="637217"/>
            <a:chOff x="0" y="0"/>
            <a:chExt cx="5021631" cy="167827"/>
          </a:xfrm>
        </p:grpSpPr>
        <p:sp>
          <p:nvSpPr>
            <p:cNvPr name="Freeform 4" id="4"/>
            <p:cNvSpPr/>
            <p:nvPr/>
          </p:nvSpPr>
          <p:spPr>
            <a:xfrm flipH="false" flipV="false" rot="0">
              <a:off x="0" y="0"/>
              <a:ext cx="5021631" cy="167827"/>
            </a:xfrm>
            <a:custGeom>
              <a:avLst/>
              <a:gdLst/>
              <a:ahLst/>
              <a:cxnLst/>
              <a:rect r="r" b="b" t="t" l="l"/>
              <a:pathLst>
                <a:path h="167827" w="5021631">
                  <a:moveTo>
                    <a:pt x="0" y="0"/>
                  </a:moveTo>
                  <a:lnTo>
                    <a:pt x="5021631" y="0"/>
                  </a:lnTo>
                  <a:lnTo>
                    <a:pt x="5021631" y="167827"/>
                  </a:lnTo>
                  <a:lnTo>
                    <a:pt x="0" y="167827"/>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28575"/>
              <a:ext cx="5021631" cy="196402"/>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4652" y="93015"/>
            <a:ext cx="1728096" cy="935685"/>
          </a:xfrm>
          <a:custGeom>
            <a:avLst/>
            <a:gdLst/>
            <a:ahLst/>
            <a:cxnLst/>
            <a:rect r="r" b="b" t="t" l="l"/>
            <a:pathLst>
              <a:path h="935685" w="1728096">
                <a:moveTo>
                  <a:pt x="0" y="0"/>
                </a:moveTo>
                <a:lnTo>
                  <a:pt x="1728096" y="0"/>
                </a:lnTo>
                <a:lnTo>
                  <a:pt x="1728096" y="935685"/>
                </a:lnTo>
                <a:lnTo>
                  <a:pt x="0" y="935685"/>
                </a:lnTo>
                <a:lnTo>
                  <a:pt x="0" y="0"/>
                </a:lnTo>
                <a:close/>
              </a:path>
            </a:pathLst>
          </a:custGeom>
          <a:blipFill>
            <a:blip r:embed="rId3"/>
            <a:stretch>
              <a:fillRect l="0" t="-104" r="0" b="-104"/>
            </a:stretch>
          </a:blipFill>
        </p:spPr>
      </p:sp>
      <p:sp>
        <p:nvSpPr>
          <p:cNvPr name="TextBox 7" id="7"/>
          <p:cNvSpPr txBox="true"/>
          <p:nvPr/>
        </p:nvSpPr>
        <p:spPr>
          <a:xfrm rot="0">
            <a:off x="1028700" y="1643975"/>
            <a:ext cx="7115271" cy="474429"/>
          </a:xfrm>
          <a:prstGeom prst="rect">
            <a:avLst/>
          </a:prstGeom>
        </p:spPr>
        <p:txBody>
          <a:bodyPr anchor="t" rtlCol="false" tIns="0" lIns="0" bIns="0" rIns="0">
            <a:spAutoFit/>
          </a:bodyPr>
          <a:lstStyle/>
          <a:p>
            <a:pPr algn="l">
              <a:lnSpc>
                <a:spcPts val="3488"/>
              </a:lnSpc>
            </a:pPr>
            <a:r>
              <a:rPr lang="en-US" sz="3488">
                <a:solidFill>
                  <a:srgbClr val="F6F5F6"/>
                </a:solidFill>
                <a:latin typeface="Mokoto"/>
                <a:ea typeface="Mokoto"/>
                <a:cs typeface="Mokoto"/>
                <a:sym typeface="Mokoto"/>
              </a:rPr>
              <a:t>Conclusion</a:t>
            </a:r>
          </a:p>
        </p:txBody>
      </p:sp>
      <p:sp>
        <p:nvSpPr>
          <p:cNvPr name="TextBox 8" id="8"/>
          <p:cNvSpPr txBox="true"/>
          <p:nvPr/>
        </p:nvSpPr>
        <p:spPr>
          <a:xfrm rot="0">
            <a:off x="6052264" y="9790046"/>
            <a:ext cx="6183472" cy="356690"/>
          </a:xfrm>
          <a:prstGeom prst="rect">
            <a:avLst/>
          </a:prstGeom>
        </p:spPr>
        <p:txBody>
          <a:bodyPr anchor="t" rtlCol="false" tIns="0" lIns="0" bIns="0" rIns="0">
            <a:spAutoFit/>
          </a:bodyPr>
          <a:lstStyle/>
          <a:p>
            <a:pPr algn="ctr">
              <a:lnSpc>
                <a:spcPts val="2863"/>
              </a:lnSpc>
              <a:spcBef>
                <a:spcPct val="0"/>
              </a:spcBef>
            </a:pPr>
            <a:r>
              <a:rPr lang="en-US" b="true" sz="2385" spc="-119">
                <a:solidFill>
                  <a:srgbClr val="F6F5F6"/>
                </a:solidFill>
                <a:latin typeface="Roboto Mono Bold"/>
                <a:ea typeface="Roboto Mono Bold"/>
                <a:cs typeface="Roboto Mono Bold"/>
                <a:sym typeface="Roboto Mono Bold"/>
              </a:rPr>
              <a:t>wHACKiest &lt;/2024&gt; Idea Submission</a:t>
            </a:r>
          </a:p>
        </p:txBody>
      </p:sp>
      <p:sp>
        <p:nvSpPr>
          <p:cNvPr name="Freeform 9" id="9"/>
          <p:cNvSpPr/>
          <p:nvPr/>
        </p:nvSpPr>
        <p:spPr>
          <a:xfrm flipH="false" flipV="true" rot="0">
            <a:off x="354366" y="9055667"/>
            <a:ext cx="2476625" cy="405266"/>
          </a:xfrm>
          <a:custGeom>
            <a:avLst/>
            <a:gdLst/>
            <a:ahLst/>
            <a:cxnLst/>
            <a:rect r="r" b="b" t="t" l="l"/>
            <a:pathLst>
              <a:path h="405266" w="2476625">
                <a:moveTo>
                  <a:pt x="0" y="405266"/>
                </a:moveTo>
                <a:lnTo>
                  <a:pt x="2476625" y="405266"/>
                </a:lnTo>
                <a:lnTo>
                  <a:pt x="2476625" y="0"/>
                </a:lnTo>
                <a:lnTo>
                  <a:pt x="0" y="0"/>
                </a:lnTo>
                <a:lnTo>
                  <a:pt x="0" y="4052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818772" y="193587"/>
            <a:ext cx="4361341" cy="3092588"/>
          </a:xfrm>
          <a:custGeom>
            <a:avLst/>
            <a:gdLst/>
            <a:ahLst/>
            <a:cxnLst/>
            <a:rect r="r" b="b" t="t" l="l"/>
            <a:pathLst>
              <a:path h="3092588" w="4361341">
                <a:moveTo>
                  <a:pt x="4361342" y="0"/>
                </a:moveTo>
                <a:lnTo>
                  <a:pt x="0" y="0"/>
                </a:lnTo>
                <a:lnTo>
                  <a:pt x="0" y="3092588"/>
                </a:lnTo>
                <a:lnTo>
                  <a:pt x="4361342" y="3092588"/>
                </a:lnTo>
                <a:lnTo>
                  <a:pt x="436134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809003" y="2132691"/>
            <a:ext cx="16560288" cy="0"/>
          </a:xfrm>
          <a:prstGeom prst="line">
            <a:avLst/>
          </a:prstGeom>
          <a:ln cap="flat" w="28575">
            <a:solidFill>
              <a:srgbClr val="6CC7FC"/>
            </a:solidFill>
            <a:prstDash val="solid"/>
            <a:headEnd type="none" len="sm" w="sm"/>
            <a:tailEnd type="none" len="sm" w="sm"/>
          </a:ln>
        </p:spPr>
      </p:sp>
      <p:sp>
        <p:nvSpPr>
          <p:cNvPr name="AutoShape 12" id="12"/>
          <p:cNvSpPr/>
          <p:nvPr/>
        </p:nvSpPr>
        <p:spPr>
          <a:xfrm>
            <a:off x="-809003" y="2206348"/>
            <a:ext cx="16560288" cy="0"/>
          </a:xfrm>
          <a:prstGeom prst="line">
            <a:avLst/>
          </a:prstGeom>
          <a:ln cap="flat" w="28575">
            <a:solidFill>
              <a:srgbClr val="6CC7FC"/>
            </a:solidFill>
            <a:prstDash val="solid"/>
            <a:headEnd type="none" len="sm" w="sm"/>
            <a:tailEnd type="none" len="sm" w="sm"/>
          </a:ln>
        </p:spPr>
      </p:sp>
      <p:grpSp>
        <p:nvGrpSpPr>
          <p:cNvPr name="Group 13" id="13"/>
          <p:cNvGrpSpPr/>
          <p:nvPr/>
        </p:nvGrpSpPr>
        <p:grpSpPr>
          <a:xfrm rot="0">
            <a:off x="514367" y="4568310"/>
            <a:ext cx="1664332" cy="1150379"/>
            <a:chOff x="0" y="0"/>
            <a:chExt cx="4770434" cy="3230880"/>
          </a:xfrm>
        </p:grpSpPr>
        <p:sp>
          <p:nvSpPr>
            <p:cNvPr name="Freeform 14" id="14"/>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gradFill rotWithShape="true">
              <a:gsLst>
                <a:gs pos="0">
                  <a:srgbClr val="FF5757">
                    <a:alpha val="100000"/>
                  </a:srgbClr>
                </a:gs>
                <a:gs pos="100000">
                  <a:srgbClr val="8C52FF">
                    <a:alpha val="100000"/>
                  </a:srgbClr>
                </a:gs>
              </a:gsLst>
              <a:lin ang="0"/>
            </a:gradFill>
          </p:spPr>
        </p:sp>
      </p:grpSp>
      <p:sp>
        <p:nvSpPr>
          <p:cNvPr name="Freeform 15" id="15"/>
          <p:cNvSpPr/>
          <p:nvPr/>
        </p:nvSpPr>
        <p:spPr>
          <a:xfrm flipH="false" flipV="false" rot="0">
            <a:off x="985321" y="4744211"/>
            <a:ext cx="744871" cy="744871"/>
          </a:xfrm>
          <a:custGeom>
            <a:avLst/>
            <a:gdLst/>
            <a:ahLst/>
            <a:cxnLst/>
            <a:rect r="r" b="b" t="t" l="l"/>
            <a:pathLst>
              <a:path h="744871" w="744871">
                <a:moveTo>
                  <a:pt x="0" y="0"/>
                </a:moveTo>
                <a:lnTo>
                  <a:pt x="744871" y="0"/>
                </a:lnTo>
                <a:lnTo>
                  <a:pt x="744871" y="744871"/>
                </a:lnTo>
                <a:lnTo>
                  <a:pt x="0" y="7448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480910" y="2616349"/>
            <a:ext cx="1664332" cy="1150379"/>
            <a:chOff x="0" y="0"/>
            <a:chExt cx="4770434" cy="3230880"/>
          </a:xfrm>
        </p:grpSpPr>
        <p:sp>
          <p:nvSpPr>
            <p:cNvPr name="Freeform 17" id="17"/>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gradFill rotWithShape="true">
              <a:gsLst>
                <a:gs pos="0">
                  <a:srgbClr val="FF5757">
                    <a:alpha val="100000"/>
                  </a:srgbClr>
                </a:gs>
                <a:gs pos="100000">
                  <a:srgbClr val="8C52FF">
                    <a:alpha val="100000"/>
                  </a:srgbClr>
                </a:gs>
              </a:gsLst>
              <a:lin ang="0"/>
            </a:gradFill>
          </p:spPr>
        </p:sp>
      </p:grpSp>
      <p:sp>
        <p:nvSpPr>
          <p:cNvPr name="Freeform 18" id="18"/>
          <p:cNvSpPr/>
          <p:nvPr/>
        </p:nvSpPr>
        <p:spPr>
          <a:xfrm flipH="false" flipV="false" rot="0">
            <a:off x="962348" y="2796909"/>
            <a:ext cx="701454" cy="789259"/>
          </a:xfrm>
          <a:custGeom>
            <a:avLst/>
            <a:gdLst/>
            <a:ahLst/>
            <a:cxnLst/>
            <a:rect r="r" b="b" t="t" l="l"/>
            <a:pathLst>
              <a:path h="789259" w="701454">
                <a:moveTo>
                  <a:pt x="0" y="0"/>
                </a:moveTo>
                <a:lnTo>
                  <a:pt x="701454" y="0"/>
                </a:lnTo>
                <a:lnTo>
                  <a:pt x="701454" y="789259"/>
                </a:lnTo>
                <a:lnTo>
                  <a:pt x="0" y="789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480910" y="6647125"/>
            <a:ext cx="1664332" cy="1150379"/>
            <a:chOff x="0" y="0"/>
            <a:chExt cx="4770434" cy="3230880"/>
          </a:xfrm>
        </p:grpSpPr>
        <p:sp>
          <p:nvSpPr>
            <p:cNvPr name="Freeform 20" id="20"/>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gradFill rotWithShape="true">
              <a:gsLst>
                <a:gs pos="0">
                  <a:srgbClr val="FF5757">
                    <a:alpha val="100000"/>
                  </a:srgbClr>
                </a:gs>
                <a:gs pos="100000">
                  <a:srgbClr val="8C52FF">
                    <a:alpha val="100000"/>
                  </a:srgbClr>
                </a:gs>
              </a:gsLst>
              <a:lin ang="0"/>
            </a:gradFill>
          </p:spPr>
        </p:sp>
      </p:grpSp>
      <p:sp>
        <p:nvSpPr>
          <p:cNvPr name="Freeform 21" id="21"/>
          <p:cNvSpPr/>
          <p:nvPr/>
        </p:nvSpPr>
        <p:spPr>
          <a:xfrm flipH="false" flipV="false" rot="0">
            <a:off x="985321" y="6848225"/>
            <a:ext cx="655509" cy="655509"/>
          </a:xfrm>
          <a:custGeom>
            <a:avLst/>
            <a:gdLst/>
            <a:ahLst/>
            <a:cxnLst/>
            <a:rect r="r" b="b" t="t" l="l"/>
            <a:pathLst>
              <a:path h="655509" w="655509">
                <a:moveTo>
                  <a:pt x="0" y="0"/>
                </a:moveTo>
                <a:lnTo>
                  <a:pt x="655509" y="0"/>
                </a:lnTo>
                <a:lnTo>
                  <a:pt x="655509" y="655509"/>
                </a:lnTo>
                <a:lnTo>
                  <a:pt x="0" y="6555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2830991" y="4901653"/>
            <a:ext cx="11063664" cy="760702"/>
          </a:xfrm>
          <a:prstGeom prst="rect">
            <a:avLst/>
          </a:prstGeom>
        </p:spPr>
        <p:txBody>
          <a:bodyPr anchor="t" rtlCol="false" tIns="0" lIns="0" bIns="0" rIns="0">
            <a:spAutoFit/>
          </a:bodyPr>
          <a:lstStyle/>
          <a:p>
            <a:pPr algn="just">
              <a:lnSpc>
                <a:spcPts val="3057"/>
              </a:lnSpc>
            </a:pPr>
            <a:r>
              <a:rPr lang="en-US" sz="2352" b="true">
                <a:solidFill>
                  <a:srgbClr val="F6F5F6"/>
                </a:solidFill>
                <a:latin typeface="Montserrat Bold"/>
                <a:ea typeface="Montserrat Bold"/>
                <a:cs typeface="Montserrat Bold"/>
                <a:sym typeface="Montserrat Bold"/>
              </a:rPr>
              <a:t>Improved participation in social events:</a:t>
            </a:r>
            <a:r>
              <a:rPr lang="en-US" sz="2352">
                <a:solidFill>
                  <a:srgbClr val="F6F5F6"/>
                </a:solidFill>
                <a:latin typeface="Montserrat"/>
                <a:ea typeface="Montserrat"/>
                <a:cs typeface="Montserrat"/>
                <a:sym typeface="Montserrat"/>
              </a:rPr>
              <a:t>This is a great solution to find partners for attending events be it college activities or a social gathering</a:t>
            </a:r>
          </a:p>
        </p:txBody>
      </p:sp>
      <p:sp>
        <p:nvSpPr>
          <p:cNvPr name="TextBox 23" id="23"/>
          <p:cNvSpPr txBox="true"/>
          <p:nvPr/>
        </p:nvSpPr>
        <p:spPr>
          <a:xfrm rot="0">
            <a:off x="2681902" y="6970650"/>
            <a:ext cx="11110585" cy="760702"/>
          </a:xfrm>
          <a:prstGeom prst="rect">
            <a:avLst/>
          </a:prstGeom>
        </p:spPr>
        <p:txBody>
          <a:bodyPr anchor="t" rtlCol="false" tIns="0" lIns="0" bIns="0" rIns="0">
            <a:spAutoFit/>
          </a:bodyPr>
          <a:lstStyle/>
          <a:p>
            <a:pPr algn="just">
              <a:lnSpc>
                <a:spcPts val="3057"/>
              </a:lnSpc>
            </a:pPr>
            <a:r>
              <a:rPr lang="en-US" sz="2352" b="true">
                <a:solidFill>
                  <a:srgbClr val="F6F5F6"/>
                </a:solidFill>
                <a:latin typeface="Montserrat Bold"/>
                <a:ea typeface="Montserrat Bold"/>
                <a:cs typeface="Montserrat Bold"/>
                <a:sym typeface="Montserrat Bold"/>
              </a:rPr>
              <a:t>Building a like-minded Community:</a:t>
            </a:r>
            <a:r>
              <a:rPr lang="en-US" sz="2352">
                <a:solidFill>
                  <a:srgbClr val="F6F5F6"/>
                </a:solidFill>
                <a:latin typeface="Montserrat"/>
                <a:ea typeface="Montserrat"/>
                <a:cs typeface="Montserrat"/>
                <a:sym typeface="Montserrat"/>
              </a:rPr>
              <a:t>This solution will enhance fostering a lcommunity of like-minded individuals to take part in activities </a:t>
            </a:r>
          </a:p>
        </p:txBody>
      </p:sp>
      <p:sp>
        <p:nvSpPr>
          <p:cNvPr name="TextBox 24" id="24"/>
          <p:cNvSpPr txBox="true"/>
          <p:nvPr/>
        </p:nvSpPr>
        <p:spPr>
          <a:xfrm rot="0">
            <a:off x="2943443" y="2625026"/>
            <a:ext cx="11077128" cy="1141702"/>
          </a:xfrm>
          <a:prstGeom prst="rect">
            <a:avLst/>
          </a:prstGeom>
        </p:spPr>
        <p:txBody>
          <a:bodyPr anchor="t" rtlCol="false" tIns="0" lIns="0" bIns="0" rIns="0">
            <a:spAutoFit/>
          </a:bodyPr>
          <a:lstStyle/>
          <a:p>
            <a:pPr algn="just">
              <a:lnSpc>
                <a:spcPts val="3057"/>
              </a:lnSpc>
            </a:pPr>
            <a:r>
              <a:rPr lang="en-US" sz="2352" b="true">
                <a:solidFill>
                  <a:srgbClr val="F6F5F6"/>
                </a:solidFill>
                <a:latin typeface="Montserrat Bold"/>
                <a:ea typeface="Montserrat Bold"/>
                <a:cs typeface="Montserrat Bold"/>
                <a:sym typeface="Montserrat Bold"/>
              </a:rPr>
              <a:t>Enhanced Partnership preferences:</a:t>
            </a:r>
            <a:r>
              <a:rPr lang="en-US" sz="2352">
                <a:solidFill>
                  <a:srgbClr val="F6F5F6"/>
                </a:solidFill>
                <a:latin typeface="Montserrat"/>
                <a:ea typeface="Montserrat"/>
                <a:cs typeface="Montserrat"/>
                <a:sym typeface="Montserrat"/>
              </a:rPr>
              <a:t>This is problem solving solution for urban job seekers or students to look for flatmates who match their preferences.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DAGZndyv_n4</dc:identifier>
  <dcterms:modified xsi:type="dcterms:W3CDTF">2011-08-01T06:04:30Z</dcterms:modified>
  <cp:revision>1</cp:revision>
  <dc:title>whackiest'24</dc:title>
</cp:coreProperties>
</file>